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5fc964d7324d36" /><Relationship Type="http://schemas.openxmlformats.org/officeDocument/2006/relationships/extended-properties" Target="/docProps/app.xml" Id="R34cfee2b2fc24bda" /><Relationship Type="http://schemas.openxmlformats.org/officeDocument/2006/relationships/officeDocument" Target="/ppt/presentation.xml" Id="R0db853f9e4394ec5" /></Relationships>
</file>

<file path=ppt/presentation.xml><?xml version="1.0" encoding="utf-8"?>
<p:presentation xmlns:p="http://schemas.openxmlformats.org/presentationml/2006/main">
  <p:sldMasterIdLst>
    <p:sldMasterId xmlns:r="http://schemas.openxmlformats.org/officeDocument/2006/relationships" id="2147483648" r:id="Re4a011b9204c41e3"/>
  </p:sldMasterIdLst>
  <p:notesMasterIdLst>
    <p:notesMasterId xmlns:r="http://schemas.openxmlformats.org/officeDocument/2006/relationships" r:id="Re83abb54658540a1"/>
  </p:notesMasterIdLst>
  <p:sldIdLst>
    <p:sldId xmlns:r="http://schemas.openxmlformats.org/officeDocument/2006/relationships" id="256" r:id="R6906595de4464499"/>
    <p:sldId xmlns:r="http://schemas.openxmlformats.org/officeDocument/2006/relationships" id="257" r:id="R0a8c93f6ddcd4bb9"/>
    <p:sldId xmlns:r="http://schemas.openxmlformats.org/officeDocument/2006/relationships" id="258" r:id="Rece64b41e38e4ddb"/>
    <p:sldId xmlns:r="http://schemas.openxmlformats.org/officeDocument/2006/relationships" id="259" r:id="Rcb9c87ba06554535"/>
    <p:sldId xmlns:r="http://schemas.openxmlformats.org/officeDocument/2006/relationships" id="260" r:id="Rc80eed2559a846cf"/>
    <p:sldId xmlns:r="http://schemas.openxmlformats.org/officeDocument/2006/relationships" id="261" r:id="Rb03ef81dd820496d"/>
    <p:sldId xmlns:r="http://schemas.openxmlformats.org/officeDocument/2006/relationships" id="262" r:id="R1214dd2c75ef4a12"/>
    <p:sldId xmlns:r="http://schemas.openxmlformats.org/officeDocument/2006/relationships" id="263" r:id="R657b632917ad458a"/>
    <p:sldId xmlns:r="http://schemas.openxmlformats.org/officeDocument/2006/relationships" id="264" r:id="R88c26597bc2e4e9a"/>
    <p:sldId xmlns:r="http://schemas.openxmlformats.org/officeDocument/2006/relationships" id="265" r:id="R589e730df95443af"/>
    <p:sldId xmlns:r="http://schemas.openxmlformats.org/officeDocument/2006/relationships" id="266" r:id="R19b4e237a2944f4d"/>
    <p:sldId xmlns:r="http://schemas.openxmlformats.org/officeDocument/2006/relationships" id="267" r:id="R2750a8823d924632"/>
    <p:sldId xmlns:r="http://schemas.openxmlformats.org/officeDocument/2006/relationships" id="268" r:id="R136e9d94f00645e0"/>
    <p:sldId xmlns:r="http://schemas.openxmlformats.org/officeDocument/2006/relationships" id="269" r:id="R03f67f84f1244537"/>
    <p:sldId xmlns:r="http://schemas.openxmlformats.org/officeDocument/2006/relationships" id="270" r:id="Rf9c84f562bea4177"/>
    <p:sldId xmlns:r="http://schemas.openxmlformats.org/officeDocument/2006/relationships" id="271" r:id="R638662b4e8d746d0"/>
    <p:sldId xmlns:r="http://schemas.openxmlformats.org/officeDocument/2006/relationships" id="272" r:id="R12b97769c4f048ae"/>
    <p:sldId xmlns:r="http://schemas.openxmlformats.org/officeDocument/2006/relationships" id="273" r:id="Ra1f1fc5247154a9a"/>
    <p:sldId xmlns:r="http://schemas.openxmlformats.org/officeDocument/2006/relationships" id="274" r:id="R6e2d842bd8784979"/>
    <p:sldId xmlns:r="http://schemas.openxmlformats.org/officeDocument/2006/relationships" id="275" r:id="R0d7199fe70df41a3"/>
    <p:sldId xmlns:r="http://schemas.openxmlformats.org/officeDocument/2006/relationships" id="276" r:id="R9a7834fe968144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59685c9039641de" /><Relationship Type="http://schemas.openxmlformats.org/officeDocument/2006/relationships/slideMaster" Target="/ppt/slideMasters/slideMaster1.xml" Id="Re4a011b9204c41e3" /><Relationship Type="http://schemas.openxmlformats.org/officeDocument/2006/relationships/notesMaster" Target="/ppt/notesMasters/notesMaster1.xml" Id="Re83abb54658540a1" /><Relationship Type="http://schemas.openxmlformats.org/officeDocument/2006/relationships/presProps" Target="/ppt/presProps.xml" Id="R33d395ce4d05497c" /><Relationship Type="http://schemas.openxmlformats.org/officeDocument/2006/relationships/tableStyles" Target="/ppt/tableStyles.xml" Id="R12855a505c9147e4" /><Relationship Type="http://schemas.openxmlformats.org/officeDocument/2006/relationships/slide" Target="/ppt/slides/slide1.xml" Id="R6906595de4464499" /><Relationship Type="http://schemas.openxmlformats.org/officeDocument/2006/relationships/slide" Target="/ppt/slides/slide2.xml" Id="R0a8c93f6ddcd4bb9" /><Relationship Type="http://schemas.openxmlformats.org/officeDocument/2006/relationships/slide" Target="/ppt/slides/slide3.xml" Id="Rece64b41e38e4ddb" /><Relationship Type="http://schemas.openxmlformats.org/officeDocument/2006/relationships/slide" Target="/ppt/slides/slide4.xml" Id="Rcb9c87ba06554535" /><Relationship Type="http://schemas.openxmlformats.org/officeDocument/2006/relationships/slide" Target="/ppt/slides/slide5.xml" Id="Rc80eed2559a846cf" /><Relationship Type="http://schemas.openxmlformats.org/officeDocument/2006/relationships/slide" Target="/ppt/slides/slide6.xml" Id="Rb03ef81dd820496d" /><Relationship Type="http://schemas.openxmlformats.org/officeDocument/2006/relationships/slide" Target="/ppt/slides/slide7.xml" Id="R1214dd2c75ef4a12" /><Relationship Type="http://schemas.openxmlformats.org/officeDocument/2006/relationships/slide" Target="/ppt/slides/slide8.xml" Id="R657b632917ad458a" /><Relationship Type="http://schemas.openxmlformats.org/officeDocument/2006/relationships/slide" Target="/ppt/slides/slide9.xml" Id="R88c26597bc2e4e9a" /><Relationship Type="http://schemas.openxmlformats.org/officeDocument/2006/relationships/slide" Target="/ppt/slides/slide10.xml" Id="R589e730df95443af" /><Relationship Type="http://schemas.openxmlformats.org/officeDocument/2006/relationships/slide" Target="/ppt/slides/slide11.xml" Id="R19b4e237a2944f4d" /><Relationship Type="http://schemas.openxmlformats.org/officeDocument/2006/relationships/slide" Target="/ppt/slides/slide12.xml" Id="R2750a8823d924632" /><Relationship Type="http://schemas.openxmlformats.org/officeDocument/2006/relationships/slide" Target="/ppt/slides/slide13.xml" Id="R136e9d94f00645e0" /><Relationship Type="http://schemas.openxmlformats.org/officeDocument/2006/relationships/slide" Target="/ppt/slides/slide14.xml" Id="R03f67f84f1244537" /><Relationship Type="http://schemas.openxmlformats.org/officeDocument/2006/relationships/slide" Target="/ppt/slides/slide15.xml" Id="Rf9c84f562bea4177" /><Relationship Type="http://schemas.openxmlformats.org/officeDocument/2006/relationships/slide" Target="/ppt/slides/slide16.xml" Id="R638662b4e8d746d0" /><Relationship Type="http://schemas.openxmlformats.org/officeDocument/2006/relationships/slide" Target="/ppt/slides/slide17.xml" Id="R12b97769c4f048ae" /><Relationship Type="http://schemas.openxmlformats.org/officeDocument/2006/relationships/slide" Target="/ppt/slides/slide18.xml" Id="Ra1f1fc5247154a9a" /><Relationship Type="http://schemas.openxmlformats.org/officeDocument/2006/relationships/slide" Target="/ppt/slides/slide19.xml" Id="R6e2d842bd8784979" /><Relationship Type="http://schemas.openxmlformats.org/officeDocument/2006/relationships/slide" Target="/ppt/slides/slide20.xml" Id="R0d7199fe70df41a3" /><Relationship Type="http://schemas.openxmlformats.org/officeDocument/2006/relationships/slide" Target="/ppt/slides/slide21.xml" Id="R9a7834fe968144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0038b8210b4e3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bd984872af44a3" /><Relationship Type="http://schemas.openxmlformats.org/officeDocument/2006/relationships/notesMaster" Target="/ppt/notesMasters/notesMaster1.xml" Id="R32f312ac57d74e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c066b481ba4bf4" /><Relationship Type="http://schemas.openxmlformats.org/officeDocument/2006/relationships/notesMaster" Target="/ppt/notesMasters/notesMaster1.xml" Id="Rbcbb3bd4b9b44bb5" /></Relationships>
</file>

<file path=ppt/notesSlides/_rels/notesSlide3.xml.rels>&#65279;<?xml version="1.0" encoding="utf-8"?><Relationships xmlns="http://schemas.openxmlformats.org/package/2006/relationships"><Relationship Type="http://schemas.openxmlformats.org/officeDocument/2006/relationships/slide" Target="/ppt/slides/slide3.xml" Id="R17bbcb573af74dcc" /><Relationship Type="http://schemas.openxmlformats.org/officeDocument/2006/relationships/notesMaster" Target="/ppt/notesMasters/notesMaster1.xml" Id="R5f4eae9ed86c407e" /></Relationships>
</file>

<file path=ppt/notesSlides/_rels/notesSlide4.xml.rels>&#65279;<?xml version="1.0" encoding="utf-8"?><Relationships xmlns="http://schemas.openxmlformats.org/package/2006/relationships"><Relationship Type="http://schemas.openxmlformats.org/officeDocument/2006/relationships/slide" Target="/ppt/slides/slide4.xml" Id="Rb76e2dc6e5214446" /><Relationship Type="http://schemas.openxmlformats.org/officeDocument/2006/relationships/notesMaster" Target="/ppt/notesMasters/notesMaster1.xml" Id="Ra4d9540b18e742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d7111c4b4645e8" /><Relationship Type="http://schemas.openxmlformats.org/officeDocument/2006/relationships/notesMaster" Target="/ppt/notesMasters/notesMaster1.xml" Id="R4bff883bbcfe4d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32a7a0bc25bf4604" /><Relationship Type="http://schemas.openxmlformats.org/officeDocument/2006/relationships/notesMaster" Target="/ppt/notesMasters/notesMaster1.xml" Id="Rf6a7110ee2064c3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231e4baf134e1f" /><Relationship Type="http://schemas.openxmlformats.org/officeDocument/2006/relationships/notesMaster" Target="/ppt/notesMasters/notesMaster1.xml" Id="Radd82bef3bc4441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ea366fa7aa4499a" /><Relationship Type="http://schemas.openxmlformats.org/officeDocument/2006/relationships/notesMaster" Target="/ppt/notesMasters/notesMaster1.xml" Id="Ra36dcabda89b48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80116940bf5447e8" /><Relationship Type="http://schemas.openxmlformats.org/officeDocument/2006/relationships/notesMaster" Target="/ppt/notesMasters/notesMaster1.xml" Id="R9bf17e8423e643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7ab324e7904ea9" /><Relationship Type="http://schemas.openxmlformats.org/officeDocument/2006/relationships/notesMaster" Target="/ppt/notesMasters/notesMaster1.xml" Id="R97adfeab53914ef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a2053877324617" /><Relationship Type="http://schemas.openxmlformats.org/officeDocument/2006/relationships/notesMaster" Target="/ppt/notesMasters/notesMaster1.xml" Id="Rbd285773783b49f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253af9539c7448d" /><Relationship Type="http://schemas.openxmlformats.org/officeDocument/2006/relationships/notesMaster" Target="/ppt/notesMasters/notesMaster1.xml" Id="R131b50ebf08a43b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f5e34f177b844e7" /><Relationship Type="http://schemas.openxmlformats.org/officeDocument/2006/relationships/notesMaster" Target="/ppt/notesMasters/notesMaster1.xml" Id="Rf074b87195bc4d6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499250cbf684a7f" /><Relationship Type="http://schemas.openxmlformats.org/officeDocument/2006/relationships/notesMaster" Target="/ppt/notesMasters/notesMaster1.xml" Id="R41498ebf0cf1467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7faf70398e4870" /><Relationship Type="http://schemas.openxmlformats.org/officeDocument/2006/relationships/notesMaster" Target="/ppt/notesMasters/notesMaster1.xml" Id="Ra81a0930f5cd43d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77d69558c2c4ddd" /><Relationship Type="http://schemas.openxmlformats.org/officeDocument/2006/relationships/notesMaster" Target="/ppt/notesMasters/notesMaster1.xml" Id="R4b2bccb0f3464c8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7e520bcb404b44" /><Relationship Type="http://schemas.openxmlformats.org/officeDocument/2006/relationships/notesMaster" Target="/ppt/notesMasters/notesMaster1.xml" Id="R5ccb8f58d31c4c1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8c534ca71fc4a30" /><Relationship Type="http://schemas.openxmlformats.org/officeDocument/2006/relationships/notesMaster" Target="/ppt/notesMasters/notesMaster1.xml" Id="R12f1a8f6de4e42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ceffdaa309945cc" /><Relationship Type="http://schemas.openxmlformats.org/officeDocument/2006/relationships/notesMaster" Target="/ppt/notesMasters/notesMaster1.xml" Id="R8f6a1025fea74f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13c083057ae4c8c" /><Relationship Type="http://schemas.openxmlformats.org/officeDocument/2006/relationships/notesMaster" Target="/ppt/notesMasters/notesMaster1.xml" Id="R6f6fc97c90664dd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e75e670956841f5" /><Relationship Type="http://schemas.openxmlformats.org/officeDocument/2006/relationships/notesMaster" Target="/ppt/notesMasters/notesMaster1.xml" Id="Re53b207ab17c4b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digital platform for the existing Triotech XD Dark Ride. Official product visual and unaltered logo sourced from https://go.trio-tech.com/contact-xd-dark-ride . This is not an announced service. Product source: https://www.trio-tech.com/products/xd-dark-ride/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partnership recommendation. No measured savings or existing commercial relationship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source: https://www.trio-tech.com/products/xd-dark-ride/ . Platform requirements are proposed. Public descriptions do not establish telemetry or remote-command APIs.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Internal evidence: D:/PlayboxWorkspace/PlayboxAnalyticsApi/src/access.ts:143; routes/analytics.ts:111; routes/store.ts:1580; gameCommerce.ts:15; gameDistribution.ts:176; mcpServer.ts:55; supportAutomationExecution.ts:12; routes/supportAutomation.ts:149. No live verification or test execution. Detailed evidence matrix in research-and-plan.html.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UI mockup. All companies, metrics, status and transactions are illustrative. Net sales require a POS/cashless source that has not yet been connected. Existing Playbox gameplay ingest is not an attraction-revenue feed.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Store mockup uses synthetic prices and annual license terms, not actual Triotech offers. Game title names reference https://www.trio-tech.com/products/xd-dark-ride/ . Game art is AI concept artwork. No real purchase or Stripe connection exists in this prototype.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Recommended production pattern: server-created Checkout Session, verified webhook and idempotent fulfillment. Source: https://docs.stripe.com/checkout/fulfillment.md?payment-ui=stripe-hosted and https://docs.stripe.com/webhooks . Demo prices and terms are synthetic. Pending and declined payments grant no license.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mockup with synthetic data. Donut percentages derive from the same counts used in the leaderboard. Current entitlement coverage may differ from historical title usage. No real telemetry or POS feed connected.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proposed design. The user reports that the attraction has a camera; stream access and usable coverage are not verified. Camera processing provides occupancy only, with no stored frames in the proposed pipeline. Demographic age bands and gender are voluntarily self-reported by adults. Dataset is synthetic, with suppression and sampling requirements detailed in architecture.html.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support UX. MCP design reference: https://modelcontextprotocol.io/docs/2026-07-28/tutorials/security/security_best_practices . Actual Triotech logs, tools and runbooks are not available. The example application restart is conceptual and requires vendor approval.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proposed role model, informed by Playbox access.ts. Requires implementation and negative authorization testing for the Triotech deployment.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data recommendations. Playbox ingest contract source: PlayboxAnalyticsUploader/src/PlayboxAnalyticsUploader/Ingest/IngestContracts.cs:15–28. Existing fields contain gameplay data, not ticket sales, tax or refunds. AGENTS.md warns that online/heartbeat status does not establish rollout readiness.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architecture. Existing Playbox cloud topology is documented in Docs/PlayboxAnalyticsSystemDesign.md:16–32 but was not verified live. MCP reference: https://modelcontextprotocol.io/docs/2026-07-28/tutorials/security/security_best_practices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proposed safety/authority boundary, not a claim of certification. Existing Playbox source has signed exact scripts and bounded authorizations. Triotech-specific controls must be designed with its engineering/service teams. MCP security best practices source in source register.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proposed roadmap. Not a vendor commitment or fixed delivery estimate. Full dependencies, owners and scope appear in the research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acceptance proposals. Report incident count, mix, uncertainty, reopen rate and escalations. Small pilot results do not establish rare-event reliability or fleet-wide ROI.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allocation only. Negotiate data ownership, hosting, support hours, incident responsibilities, reusable IP, pricing, content transaction fees and exit arrangements. No actual agreement is represented.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meeting ask. No messages or requests have been sent to Triotech. Live demo: outputs/index.html. Detailed research and scope: outputs/research-and-plan.html.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https://www.trio-tech.com/products/xd-dark-ride/ ; https://www.trio-tech.com/products/xd-theater/ ; https://www.trio-tech.com/news/triotech-launches-revolutionary-multiplayer-coin-op-attraction/ ; https://www.trio-tech.com/products/superblaster-coinop-arcade-game/ ; https://www.trio-tech.com/news/triotech-jumanji-xd-dark-ride-sony-merlin/ ; https://www.embedcard.com/en/software-solutions/stats ; https://www.embedcard.com/software-solutions/reports ; https://www.embedcard.com/software-solutions/cgm ; https://www.semnox.com/parafait-analytics-mobile-app/ ; https://modelcontextprotocol.io/docs/2026-07-28/tutorials/security/security_best_practices . Local roots D:/PlayboxWorkspace/PlayboxAnalyticsApi, PlayboxAnalyticsDashboard, PlayboxAnalyticsUploader and Docs. Official visual source: https://go.trio-tech.com/contact-xd-dark-ride . XD Dark Ride case study: https://trio-tech.com/news/triotech-sets-up-first-interactive-interactive-theatre-xd-dark-ride-in-granby-zoo/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internal planning assumptions. Calculation: 2,000 × 100 × 1.2 = 240,000; 2,800 × 140 × 1.2 = 470,400. Discovery: 120 × 100 = 12,000 to 200 × 140 = 28,000, included in total. Re-estimate after supported-interface and Playbox reuse reviews.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illustrative model: devices × tickets/device × eligible share × resolution share × minutes/60 × labor rate. Net subtracts an assumed CA$1,200 monthly incremental operations cost. No forecast, ROI promise or vendor price. Base support-only scenario does not justify a large build by itself.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32f860b51b4e4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c8a4749a3f74523" /><Relationship Type="http://schemas.openxmlformats.org/officeDocument/2006/relationships/slideLayout" Target="/ppt/slideLayouts/slideLayout1.xml" Id="Rae90a053457944a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90a053457944a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302bad2624e4a60" /><Relationship Type="http://schemas.openxmlformats.org/officeDocument/2006/relationships/image" Target="/ppt/media/image.jpeg" Id="Re26b41b1bdbc4129" /><Relationship Type="http://schemas.openxmlformats.org/officeDocument/2006/relationships/image" Target="/ppt/media/image.png" Id="R603c1157f24d48d2" /><Relationship Type="http://schemas.openxmlformats.org/officeDocument/2006/relationships/notesSlide" Target="/ppt/notesSlides/notesSlide1.xml" Id="R27a4024ea764499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c3edcf9a8b049c7" /><Relationship Type="http://schemas.openxmlformats.org/officeDocument/2006/relationships/notesSlide" Target="/ppt/notesSlides/notesSlide2.xml" Id="R8673e34bf52340c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5be1affb94f4f19" /><Relationship Type="http://schemas.openxmlformats.org/officeDocument/2006/relationships/notesSlide" Target="/ppt/notesSlides/notesSlide3.xml" Id="Rd7bbfeb46c8f4a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c88984865454d59" /><Relationship Type="http://schemas.openxmlformats.org/officeDocument/2006/relationships/notesSlide" Target="/ppt/notesSlides/notesSlide4.xml" Id="Rc4e0ba55fed346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0ff4b1076524e39" /><Relationship Type="http://schemas.openxmlformats.org/officeDocument/2006/relationships/image" Target="/ppt/media/image2.png" Id="Rfe89d090daee4d84" /><Relationship Type="http://schemas.openxmlformats.org/officeDocument/2006/relationships/notesSlide" Target="/ppt/notesSlides/notesSlide5.xml" Id="R9e1dbf317e9f43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91bd86366b74e08" /><Relationship Type="http://schemas.openxmlformats.org/officeDocument/2006/relationships/image" Target="/ppt/media/image3.png" Id="R24ce9ffe7a694985" /><Relationship Type="http://schemas.openxmlformats.org/officeDocument/2006/relationships/notesSlide" Target="/ppt/notesSlides/notesSlide6.xml" Id="R9e085c9826e244a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fa642640a574098" /><Relationship Type="http://schemas.openxmlformats.org/officeDocument/2006/relationships/image" Target="/ppt/media/image4.png" Id="Rfb487d6f55514de4" /><Relationship Type="http://schemas.openxmlformats.org/officeDocument/2006/relationships/notesSlide" Target="/ppt/notesSlides/notesSlide7.xml" Id="R45363bd3e9a6442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b7c1fcdfcc64d62" /><Relationship Type="http://schemas.openxmlformats.org/officeDocument/2006/relationships/image" Target="/ppt/media/image5.png" Id="R041b6a5922e448c0" /><Relationship Type="http://schemas.openxmlformats.org/officeDocument/2006/relationships/notesSlide" Target="/ppt/notesSlides/notesSlide8.xml" Id="Ra931bac5a03842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eaaa78228324cee" /><Relationship Type="http://schemas.openxmlformats.org/officeDocument/2006/relationships/image" Target="/ppt/media/image6.png" Id="R2ef57c7795e0495e" /><Relationship Type="http://schemas.openxmlformats.org/officeDocument/2006/relationships/notesSlide" Target="/ppt/notesSlides/notesSlide9.xml" Id="R53d4d73cc6464f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329c7b2f75e47ca" /><Relationship Type="http://schemas.openxmlformats.org/officeDocument/2006/relationships/image" Target="/ppt/media/image7.png" Id="R8ee54c261d874d34" /><Relationship Type="http://schemas.openxmlformats.org/officeDocument/2006/relationships/notesSlide" Target="/ppt/notesSlides/notesSlide10.xml" Id="Rb4df643322e24a4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cdfdb1f405c4f81" /><Relationship Type="http://schemas.openxmlformats.org/officeDocument/2006/relationships/notesSlide" Target="/ppt/notesSlides/notesSlide11.xml" Id="Rdfdb2b6c04e14a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0110a5c79bf46a6" /><Relationship Type="http://schemas.openxmlformats.org/officeDocument/2006/relationships/notesSlide" Target="/ppt/notesSlides/notesSlide12.xml" Id="R939608901f224c7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e1a4367c0f8408a" /><Relationship Type="http://schemas.openxmlformats.org/officeDocument/2006/relationships/notesSlide" Target="/ppt/notesSlides/notesSlide13.xml" Id="R41d281605169450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c8fffeaaf924b28" /><Relationship Type="http://schemas.openxmlformats.org/officeDocument/2006/relationships/notesSlide" Target="/ppt/notesSlides/notesSlide14.xml" Id="R764ee450f2d64b1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0ce273933d54792" /><Relationship Type="http://schemas.openxmlformats.org/officeDocument/2006/relationships/notesSlide" Target="/ppt/notesSlides/notesSlide15.xml" Id="R23dd76487c2248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85c1db3e5814c1a" /><Relationship Type="http://schemas.openxmlformats.org/officeDocument/2006/relationships/notesSlide" Target="/ppt/notesSlides/notesSlide16.xml" Id="Rd79cec0e26934a4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e9ca06ead7e42eb" /><Relationship Type="http://schemas.openxmlformats.org/officeDocument/2006/relationships/notesSlide" Target="/ppt/notesSlides/notesSlide17.xml" Id="R8aa61524674a468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5af502d67fa4494" /><Relationship Type="http://schemas.openxmlformats.org/officeDocument/2006/relationships/notesSlide" Target="/ppt/notesSlides/notesSlide18.xml" Id="R226519372e8d4b7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edaaeb7237b49f0" /><Relationship Type="http://schemas.openxmlformats.org/officeDocument/2006/relationships/notesSlide" Target="/ppt/notesSlides/notesSlide19.xml" Id="Rf40283e1c7ef41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3b8f5f7c05a4367" /><Relationship Type="http://schemas.openxmlformats.org/officeDocument/2006/relationships/notesSlide" Target="/ppt/notesSlides/notesSlide20.xml" Id="Rbb3215e096494c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684723be1f645c1" /><Relationship Type="http://schemas.openxmlformats.org/officeDocument/2006/relationships/notesSlide" Target="/ppt/notesSlides/notesSlide21.xml" Id="R025eb8e8ac084a60" /></Relationships>
</file>

<file path=ppt/slides/slide1.xml><?xml version="1.0" encoding="utf-8"?>
<p:sld xmlns:p="http://schemas.openxmlformats.org/presentationml/2006/main">
  <p:cSld>
    <p:bg>
      <p:bgPr>
        <a:solidFill xmlns:a="http://schemas.openxmlformats.org/drawingml/2006/main">
          <a:srgbClr val="1D183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26b41b1bdbc4129"/>
          <a:stretch xmlns:a="http://schemas.openxmlformats.org/drawingml/2006/main"/>
        </p:blipFill>
        <p:spPr>
          <a:xfrm xmlns:a="http://schemas.openxmlformats.org/drawingml/2006/main">
            <a:off x="6048375" y="1493520"/>
            <a:ext cx="5810250" cy="3718560"/>
          </a:xfrm>
          <a:prstGeom xmlns:a="http://schemas.openxmlformats.org/drawingml/2006/main" prst="rect">
            <a:avLst/>
          </a:prstGeom>
        </p:spPr>
      </p:pic>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03c1157f24d48d2"/>
          <a:stretch xmlns:a="http://schemas.openxmlformats.org/drawingml/2006/main"/>
        </p:blipFill>
        <p:spPr>
          <a:xfrm xmlns:a="http://schemas.openxmlformats.org/drawingml/2006/main">
            <a:off x="609600" y="1070896"/>
            <a:ext cx="4000500" cy="46805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D28179A-77A3-4771-A1AB-8860D7E23A19}"/>
              </a:ext>
            </a:extLst>
          </p:cNvPr>
          <p:cNvSpPr>
            <a:spLocks xmlns:a="http://schemas.openxmlformats.org/drawingml/2006/main" noGrp="1"/>
          </p:cNvSpPr>
          <p:nvPr/>
        </p:nvSpPr>
        <p:spPr>
          <a:xfrm xmlns:a="http://schemas.openxmlformats.org/drawingml/2006/main">
            <a:off x="590550" y="619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D5BEF5"/>
                </a:solidFill>
                <a:latin typeface="Arial"/>
                <a:ea typeface="Arial"/>
                <a:cs typeface="Arial"/>
              </a:defRPr>
            </a:pPr>
            <a:r>
              <a:rPr sz="1200" b="1">
                <a:solidFill>
                  <a:srgbClr val="D5BEF5"/>
                </a:solidFill>
                <a:latin typeface="Arial"/>
                <a:ea typeface="Arial"/>
                <a:cs typeface="Arial"/>
              </a:rPr>
              <a:t>TRIOTECH XD DARK RIDE · PLATFORM PROPOSAL</a:t>
            </a:r>
          </a:p>
        </p:txBody>
      </p:sp>
      <p:sp>
        <p:nvSpPr>
          <p:cNvPr id="4" name="">
            <a:extLst xmlns:a="http://schemas.openxmlformats.org/drawingml/2006/main">
              <a:ext uri="{FF2B5EF4-FFF2-40B4-BE49-F238E27FC236}">
                <a16:creationId xmlns:a16="http://schemas.microsoft.com/office/drawing/2014/main" id="{7121385A-5E23-46C4-8215-0C14895BC058}"/>
              </a:ext>
            </a:extLst>
          </p:cNvPr>
          <p:cNvSpPr>
            <a:spLocks xmlns:a="http://schemas.openxmlformats.org/drawingml/2006/main" noGrp="1"/>
          </p:cNvSpPr>
          <p:nvPr/>
        </p:nvSpPr>
        <p:spPr>
          <a:xfrm xmlns:a="http://schemas.openxmlformats.org/drawingml/2006/main">
            <a:off x="571500" y="2028825"/>
            <a:ext cx="5524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675" b="1">
                <a:solidFill>
                  <a:srgbClr val="FFFFFF"/>
                </a:solidFill>
                <a:latin typeface="Arial"/>
                <a:ea typeface="Arial"/>
                <a:cs typeface="Arial"/>
              </a:defRPr>
            </a:pPr>
            <a:r>
              <a:rPr sz="3675" b="1">
                <a:solidFill>
                  <a:srgbClr val="FFFFFF"/>
                </a:solidFill>
                <a:latin typeface="Arial"/>
                <a:ea typeface="Arial"/>
                <a:cs typeface="Arial"/>
              </a:rPr>
              <a:t>The operator platform</a:t>
            </a:r>
          </a:p>
          <a:p xmlns:a="http://schemas.openxmlformats.org/drawingml/2006/main">
            <a:pPr>
              <a:defRPr sz="3675" b="1">
                <a:solidFill>
                  <a:srgbClr val="FFFFFF"/>
                </a:solidFill>
                <a:latin typeface="Arial"/>
                <a:ea typeface="Arial"/>
                <a:cs typeface="Arial"/>
              </a:defRPr>
            </a:pPr>
            <a:r>
              <a:rPr sz="3675" b="1">
                <a:solidFill>
                  <a:srgbClr val="FFFFFF"/>
                </a:solidFill>
                <a:latin typeface="Arial"/>
                <a:ea typeface="Arial"/>
                <a:cs typeface="Arial"/>
              </a:rPr>
              <a:t>for XD Dark Ride</a:t>
            </a:r>
          </a:p>
        </p:txBody>
      </p:sp>
      <p:sp>
        <p:nvSpPr>
          <p:cNvPr id="5" name="">
            <a:extLst xmlns:a="http://schemas.openxmlformats.org/drawingml/2006/main">
              <a:ext uri="{FF2B5EF4-FFF2-40B4-BE49-F238E27FC236}">
                <a16:creationId xmlns:a16="http://schemas.microsoft.com/office/drawing/2014/main" id="{0FD16D14-43C5-4AEF-A301-4C97366CE02E}"/>
              </a:ext>
            </a:extLst>
          </p:cNvPr>
          <p:cNvSpPr>
            <a:spLocks xmlns:a="http://schemas.openxmlformats.org/drawingml/2006/main" noGrp="1"/>
          </p:cNvSpPr>
          <p:nvPr/>
        </p:nvSpPr>
        <p:spPr>
          <a:xfrm xmlns:a="http://schemas.openxmlformats.org/drawingml/2006/main">
            <a:off x="609600" y="4333875"/>
            <a:ext cx="5334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D0EADD"/>
                </a:solidFill>
                <a:latin typeface="Arial"/>
                <a:ea typeface="Arial"/>
                <a:cs typeface="Arial"/>
              </a:defRPr>
            </a:pPr>
            <a:r>
              <a:rPr sz="1875" b="0">
                <a:solidFill>
                  <a:srgbClr val="D0EADD"/>
                </a:solidFill>
                <a:latin typeface="Arial"/>
                <a:ea typeface="Arial"/>
                <a:cs typeface="Arial"/>
              </a:rPr>
              <a:t>A Playbox platform proposal for</a:t>
            </a:r>
          </a:p>
          <a:p xmlns:a="http://schemas.openxmlformats.org/drawingml/2006/main">
            <a:pPr>
              <a:defRPr sz="1875" b="0">
                <a:solidFill>
                  <a:srgbClr val="D0EADD"/>
                </a:solidFill>
                <a:latin typeface="Arial"/>
                <a:ea typeface="Arial"/>
                <a:cs typeface="Arial"/>
              </a:defRPr>
            </a:pPr>
            <a:r>
              <a:rPr sz="1875" b="0">
                <a:solidFill>
                  <a:srgbClr val="D0EADD"/>
                </a:solidFill>
                <a:latin typeface="Arial"/>
                <a:ea typeface="Arial"/>
                <a:cs typeface="Arial"/>
              </a:rPr>
              <a:t>Triotech’s existing attraction</a:t>
            </a:r>
          </a:p>
        </p:txBody>
      </p:sp>
      <p:sp>
        <p:nvSpPr>
          <p:cNvPr id="6" name="">
            <a:extLst xmlns:a="http://schemas.openxmlformats.org/drawingml/2006/main">
              <a:ext uri="{FF2B5EF4-FFF2-40B4-BE49-F238E27FC236}">
                <a16:creationId xmlns:a16="http://schemas.microsoft.com/office/drawing/2014/main" id="{30171E26-E366-4413-BC46-808DBAF387CC}"/>
              </a:ext>
            </a:extLst>
          </p:cNvPr>
          <p:cNvSpPr>
            <a:spLocks xmlns:a="http://schemas.openxmlformats.org/drawingml/2006/main" noGrp="1"/>
          </p:cNvSpPr>
          <p:nvPr/>
        </p:nvSpPr>
        <p:spPr>
          <a:xfrm xmlns:a="http://schemas.openxmlformats.org/drawingml/2006/main">
            <a:off x="609600" y="6105525"/>
            <a:ext cx="7429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AEC9BD"/>
                </a:solidFill>
                <a:latin typeface="Arial"/>
                <a:ea typeface="Arial"/>
                <a:cs typeface="Arial"/>
              </a:defRPr>
            </a:pPr>
            <a:r>
              <a:rPr sz="1275" b="0">
                <a:solidFill>
                  <a:srgbClr val="AEC9BD"/>
                </a:solidFill>
                <a:latin typeface="Arial"/>
                <a:ea typeface="Arial"/>
                <a:cs typeface="Arial"/>
              </a:rPr>
              <a:t>Prepared for a partnership discussion</a:t>
            </a:r>
          </a:p>
        </p:txBody>
      </p:sp>
      <p:sp>
        <p:nvSpPr>
          <p:cNvPr id="7" name="">
            <a:extLst xmlns:a="http://schemas.openxmlformats.org/drawingml/2006/main">
              <a:ext uri="{FF2B5EF4-FFF2-40B4-BE49-F238E27FC236}">
                <a16:creationId xmlns:a16="http://schemas.microsoft.com/office/drawing/2014/main" id="{883BF06D-11F6-4594-B95C-56AFE0DF2738}"/>
              </a:ext>
            </a:extLst>
          </p:cNvPr>
          <p:cNvSpPr>
            <a:spLocks xmlns:a="http://schemas.openxmlformats.org/drawingml/2006/main" noGrp="1"/>
          </p:cNvSpPr>
          <p:nvPr/>
        </p:nvSpPr>
        <p:spPr>
          <a:xfrm xmlns:a="http://schemas.openxmlformats.org/drawingml/2006/main">
            <a:off x="8896350" y="6486525"/>
            <a:ext cx="2905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B1C8BF"/>
                </a:solidFill>
                <a:latin typeface="Arial"/>
                <a:ea typeface="Arial"/>
                <a:cs typeface="Arial"/>
              </a:defRPr>
            </a:pPr>
            <a:r>
              <a:rPr sz="900" b="0">
                <a:solidFill>
                  <a:srgbClr val="B1C8BF"/>
                </a:solidFill>
                <a:latin typeface="Arial"/>
                <a:ea typeface="Arial"/>
                <a:cs typeface="Arial"/>
              </a:rPr>
              <a:t>Product visual: Triotech</a:t>
            </a:r>
          </a:p>
        </p:txBody>
      </p:sp>
    </p:spTree>
    <p:extLst>
      <p:ext uri="{BB962C8B-B14F-4D97-AF65-F5344CB8AC3E}">
        <p14:creationId xmlns:p14="http://schemas.microsoft.com/office/powerpoint/2010/main" val="275587425"/>
      </p:ext>
    </p:extLst>
  </p:cSld>
</p:sld>
</file>

<file path=ppt/slides/slide2.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50399EF-FB9C-441D-AB12-5138626D41C5}"/>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The partnership proposition</a:t>
            </a:r>
          </a:p>
        </p:txBody>
      </p:sp>
      <p:sp>
        <p:nvSpPr>
          <p:cNvPr id="2" name="">
            <a:extLst xmlns:a="http://schemas.openxmlformats.org/drawingml/2006/main">
              <a:ext uri="{FF2B5EF4-FFF2-40B4-BE49-F238E27FC236}">
                <a16:creationId xmlns:a16="http://schemas.microsoft.com/office/drawing/2014/main" id="{7F403154-B091-4920-9390-19AC353AD519}"/>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 customer and service platform for Triotech’s existing XD Dark Ride.</a:t>
            </a:r>
          </a:p>
        </p:txBody>
      </p:sp>
      <p:sp>
        <p:nvSpPr>
          <p:cNvPr id="3" name="">
            <a:extLst xmlns:a="http://schemas.openxmlformats.org/drawingml/2006/main">
              <a:ext uri="{FF2B5EF4-FFF2-40B4-BE49-F238E27FC236}">
                <a16:creationId xmlns:a16="http://schemas.microsoft.com/office/drawing/2014/main" id="{F23109AA-22F6-49A7-A315-75EB9B8D2D7D}"/>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Proposed value, subject to operator interviews and a measured pilot.</a:t>
            </a:r>
          </a:p>
        </p:txBody>
      </p:sp>
      <p:sp>
        <p:nvSpPr>
          <p:cNvPr id="4" name="">
            <a:extLst xmlns:a="http://schemas.openxmlformats.org/drawingml/2006/main">
              <a:ext uri="{FF2B5EF4-FFF2-40B4-BE49-F238E27FC236}">
                <a16:creationId xmlns:a16="http://schemas.microsoft.com/office/drawing/2014/main" id="{D40709D1-5D16-4AF9-BA1F-1F832E670539}"/>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436B8762-C534-4B5C-AB40-BF4FB2E4F1AB}"/>
              </a:ext>
            </a:extLst>
          </p:cNvPr>
          <p:cNvSpPr>
            <a:spLocks xmlns:a="http://schemas.openxmlformats.org/drawingml/2006/main" noGrp="1"/>
          </p:cNvSpPr>
          <p:nvPr/>
        </p:nvSpPr>
        <p:spPr>
          <a:xfrm xmlns:a="http://schemas.openxmlformats.org/drawingml/2006/main">
            <a:off x="590550" y="2209800"/>
            <a:ext cx="504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6A46BD"/>
                </a:solidFill>
                <a:latin typeface="Arial"/>
                <a:ea typeface="Arial"/>
                <a:cs typeface="Arial"/>
              </a:defRPr>
            </a:pPr>
            <a:r>
              <a:rPr sz="2250" b="1">
                <a:solidFill>
                  <a:srgbClr val="6A46BD"/>
                </a:solidFill>
                <a:latin typeface="Arial"/>
                <a:ea typeface="Arial"/>
                <a:cs typeface="Arial"/>
              </a:rPr>
              <a:t>For attraction owners</a:t>
            </a:r>
          </a:p>
        </p:txBody>
      </p:sp>
      <p:sp>
        <p:nvSpPr>
          <p:cNvPr id="6" name="">
            <a:extLst xmlns:a="http://schemas.openxmlformats.org/drawingml/2006/main">
              <a:ext uri="{FF2B5EF4-FFF2-40B4-BE49-F238E27FC236}">
                <a16:creationId xmlns:a16="http://schemas.microsoft.com/office/drawing/2014/main" id="{B9B7872F-E928-451B-BC92-24F709C31CCF}"/>
              </a:ext>
            </a:extLst>
          </p:cNvPr>
          <p:cNvSpPr>
            <a:spLocks xmlns:a="http://schemas.openxmlformats.org/drawingml/2006/main" noGrp="1"/>
          </p:cNvSpPr>
          <p:nvPr/>
        </p:nvSpPr>
        <p:spPr>
          <a:xfrm xmlns:a="http://schemas.openxmlformats.org/drawingml/2006/main">
            <a:off x="590550" y="28956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Understand title usage and actual sales.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Purchase approved game licenses.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Get service help with machine evidence attached.</a:t>
            </a:r>
          </a:p>
        </p:txBody>
      </p:sp>
      <p:sp>
        <p:nvSpPr>
          <p:cNvPr id="7" name="">
            <a:extLst xmlns:a="http://schemas.openxmlformats.org/drawingml/2006/main">
              <a:ext uri="{FF2B5EF4-FFF2-40B4-BE49-F238E27FC236}">
                <a16:creationId xmlns:a16="http://schemas.microsoft.com/office/drawing/2014/main" id="{97B92365-3FF8-4483-BD42-168C3FB9D5FB}"/>
              </a:ext>
            </a:extLst>
          </p:cNvPr>
          <p:cNvSpPr>
            <a:spLocks xmlns:a="http://schemas.openxmlformats.org/drawingml/2006/main" noGrp="1"/>
          </p:cNvSpPr>
          <p:nvPr/>
        </p:nvSpPr>
        <p:spPr>
          <a:xfrm xmlns:a="http://schemas.openxmlformats.org/drawingml/2006/main">
            <a:off x="6162675" y="2209800"/>
            <a:ext cx="504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6A46BD"/>
                </a:solidFill>
                <a:latin typeface="Arial"/>
                <a:ea typeface="Arial"/>
                <a:cs typeface="Arial"/>
              </a:defRPr>
            </a:pPr>
            <a:r>
              <a:rPr sz="2250" b="1">
                <a:solidFill>
                  <a:srgbClr val="6A46BD"/>
                </a:solidFill>
                <a:latin typeface="Arial"/>
                <a:ea typeface="Arial"/>
                <a:cs typeface="Arial"/>
              </a:rPr>
              <a:t>For Triotech</a:t>
            </a:r>
          </a:p>
        </p:txBody>
      </p:sp>
      <p:sp>
        <p:nvSpPr>
          <p:cNvPr id="8" name="">
            <a:extLst xmlns:a="http://schemas.openxmlformats.org/drawingml/2006/main">
              <a:ext uri="{FF2B5EF4-FFF2-40B4-BE49-F238E27FC236}">
                <a16:creationId xmlns:a16="http://schemas.microsoft.com/office/drawing/2014/main" id="{9C48042B-4D41-4832-B6E7-9C18CD7E740C}"/>
              </a:ext>
            </a:extLst>
          </p:cNvPr>
          <p:cNvSpPr>
            <a:spLocks xmlns:a="http://schemas.openxmlformats.org/drawingml/2006/main" noGrp="1"/>
          </p:cNvSpPr>
          <p:nvPr/>
        </p:nvSpPr>
        <p:spPr>
          <a:xfrm xmlns:a="http://schemas.openxmlformats.org/drawingml/2006/main">
            <a:off x="6162675" y="28956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Give customers a consistent digital experience.</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Connect content commerce to installed hardware.</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Measure whether guided support reduces technician effort.</a:t>
            </a:r>
          </a:p>
        </p:txBody>
      </p:sp>
    </p:spTree>
    <p:extLst>
      <p:ext uri="{BB962C8B-B14F-4D97-AF65-F5344CB8AC3E}">
        <p14:creationId xmlns:p14="http://schemas.microsoft.com/office/powerpoint/2010/main" val="1372593004"/>
      </p:ext>
    </p:extLst>
  </p:cSld>
</p:sld>
</file>

<file path=ppt/slides/slide3.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75A74E6-2373-41E3-A954-AA83D6C2B7BE}"/>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Built specifically for XD Dark Ride</a:t>
            </a:r>
          </a:p>
        </p:txBody>
      </p:sp>
      <p:sp>
        <p:nvSpPr>
          <p:cNvPr id="2" name="">
            <a:extLst xmlns:a="http://schemas.openxmlformats.org/drawingml/2006/main">
              <a:ext uri="{FF2B5EF4-FFF2-40B4-BE49-F238E27FC236}">
                <a16:creationId xmlns:a16="http://schemas.microsoft.com/office/drawing/2014/main" id="{005C1482-6168-4129-8E34-258C2004F7D8}"/>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The existing attraction defines the platform’s data and service model.</a:t>
            </a:r>
          </a:p>
        </p:txBody>
      </p:sp>
      <p:sp>
        <p:nvSpPr>
          <p:cNvPr id="3" name="">
            <a:extLst xmlns:a="http://schemas.openxmlformats.org/drawingml/2006/main">
              <a:ext uri="{FF2B5EF4-FFF2-40B4-BE49-F238E27FC236}">
                <a16:creationId xmlns:a16="http://schemas.microsoft.com/office/drawing/2014/main" id="{7AF3DABA-ED72-43B5-BAEF-8A3986375B5A}"/>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XD Dark Ride only. XD Theater, QUBE and SuperBlaster are outside the proposed release.</a:t>
            </a:r>
          </a:p>
        </p:txBody>
      </p:sp>
      <p:sp>
        <p:nvSpPr>
          <p:cNvPr id="4" name="">
            <a:extLst xmlns:a="http://schemas.openxmlformats.org/drawingml/2006/main">
              <a:ext uri="{FF2B5EF4-FFF2-40B4-BE49-F238E27FC236}">
                <a16:creationId xmlns:a16="http://schemas.microsoft.com/office/drawing/2014/main" id="{F1AC299F-974B-4225-8C28-48E40AB3DF66}"/>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03</a:t>
            </a:r>
          </a:p>
        </p:txBody>
      </p:sp>
      <p:graphicFrame>
        <p:nvGraphicFramePr>
          <p:cNvPr id="10" name=""/>
          <p:cNvGraphicFramePr/>
          <p:nvPr/>
        </p:nvGraphicFramePr>
        <p:xfrm>
          <a:off xmlns:a="http://schemas.openxmlformats.org/drawingml/2006/main" x="590550" y="1905000"/>
          <a:ext xmlns:a="http://schemas.openxmlformats.org/drawingml/2006/main" cx="10991850" cy="3905250"/>
        </p:xfrm>
        <a:graphic xmlns:a="http://schemas.openxmlformats.org/drawingml/2006/main">
          <a:graphicData uri="http://schemas.openxmlformats.org/drawingml/2006/table">
            <a:tbl>
              <a:tblPr/>
              <a:tblGrid>
                <a:gridCol w="4191000"/>
                <a:gridCol w="6800850"/>
              </a:tblGrid>
              <a:tr h="781050">
                <a:tc>
                  <a:txBody>
                    <a:bodyPr/>
                    <a:lstStyle/>
                    <a:p>
                      <a:r>
                        <a:rPr sz="1575" b="1">
                          <a:solidFill>
                            <a:srgbClr val="F2E8FF"/>
                          </a:solidFill>
                          <a:latin typeface="Arial"/>
                          <a:ea typeface="Arial"/>
                          <a:cs typeface="Arial"/>
                        </a:rPr>
                        <a:t>Published product feature</a:t>
                      </a:r>
                    </a:p>
                  </a:txBody>
                  <a:tcPr marL="91440" marR="91440" marT="45720" marB="45720">
                    <a:solidFill>
                      <a:srgbClr val="3D2B56"/>
                    </a:solidFill>
                  </a:tcPr>
                </a:tc>
                <a:tc>
                  <a:txBody>
                    <a:bodyPr/>
                    <a:lstStyle/>
                    <a:p>
                      <a:r>
                        <a:rPr sz="1575" b="1">
                          <a:solidFill>
                            <a:srgbClr val="F2E8FF"/>
                          </a:solidFill>
                          <a:latin typeface="Arial"/>
                          <a:ea typeface="Arial"/>
                          <a:cs typeface="Arial"/>
                        </a:rPr>
                        <a:t>Platform requirement</a:t>
                      </a:r>
                    </a:p>
                  </a:txBody>
                  <a:tcPr marL="91440" marR="91440" marT="45720" marB="45720">
                    <a:solidFill>
                      <a:srgbClr val="3D2B56"/>
                    </a:solidFill>
                  </a:tcPr>
                </a:tc>
              </a:tr>
              <a:tr h="781050">
                <a:tc>
                  <a:txBody>
                    <a:bodyPr/>
                    <a:lstStyle/>
                    <a:p>
                      <a:r>
                        <a:rPr sz="1575" b="1">
                          <a:solidFill>
                            <a:srgbClr val="282039"/>
                          </a:solidFill>
                          <a:latin typeface="Arial"/>
                          <a:ea typeface="Arial"/>
                          <a:cs typeface="Arial"/>
                        </a:rPr>
                        <a:t>Multi-seat interactive theater</a:t>
                      </a:r>
                    </a:p>
                  </a:txBody>
                  <a:tcPr marL="91440" marR="91440" marT="45720" marB="45720">
                    <a:solidFill>
                      <a:srgbClr val="FFFFFF"/>
                    </a:solidFill>
                  </a:tcPr>
                </a:tc>
                <a:tc>
                  <a:txBody>
                    <a:bodyPr/>
                    <a:lstStyle/>
                    <a:p>
                      <a:r>
                        <a:rPr sz="1575" b="0">
                          <a:solidFill>
                            <a:srgbClr val="282039"/>
                          </a:solidFill>
                          <a:latin typeface="Arial"/>
                          <a:ea typeface="Arial"/>
                          <a:cs typeface="Arial"/>
                        </a:rPr>
                        <a:t>Track cycles and occupied seats separately</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Individual scoring</a:t>
                      </a:r>
                    </a:p>
                  </a:txBody>
                  <a:tcPr marL="91440" marR="91440" marT="45720" marB="45720">
                    <a:solidFill>
                      <a:srgbClr val="F0EBF7"/>
                    </a:solidFill>
                  </a:tcPr>
                </a:tc>
                <a:tc>
                  <a:txBody>
                    <a:bodyPr/>
                    <a:lstStyle/>
                    <a:p>
                      <a:r>
                        <a:rPr sz="1575" b="0">
                          <a:solidFill>
                            <a:srgbClr val="282039"/>
                          </a:solidFill>
                          <a:latin typeface="Arial"/>
                          <a:ea typeface="Arial"/>
                          <a:cs typeface="Arial"/>
                        </a:rPr>
                        <a:t>Expose score statistics only through a supported interface</a:t>
                      </a:r>
                    </a:p>
                  </a:txBody>
                  <a:tcPr marL="91440" marR="91440" marT="45720" marB="45720">
                    <a:solidFill>
                      <a:srgbClr val="F0EBF7"/>
                    </a:solidFill>
                  </a:tcPr>
                </a:tc>
              </a:tr>
              <a:tr h="781050">
                <a:tc>
                  <a:txBody>
                    <a:bodyPr/>
                    <a:lstStyle/>
                    <a:p>
                      <a:r>
                        <a:rPr sz="1575" b="1">
                          <a:solidFill>
                            <a:srgbClr val="282039"/>
                          </a:solidFill>
                          <a:latin typeface="Arial"/>
                          <a:ea typeface="Arial"/>
                          <a:cs typeface="Arial"/>
                        </a:rPr>
                        <a:t>Renewable content library</a:t>
                      </a:r>
                    </a:p>
                  </a:txBody>
                  <a:tcPr marL="91440" marR="91440" marT="45720" marB="45720">
                    <a:solidFill>
                      <a:srgbClr val="FFFFFF"/>
                    </a:solidFill>
                  </a:tcPr>
                </a:tc>
                <a:tc>
                  <a:txBody>
                    <a:bodyPr/>
                    <a:lstStyle/>
                    <a:p>
                      <a:r>
                        <a:rPr sz="1575" b="0">
                          <a:solidFill>
                            <a:srgbClr val="282039"/>
                          </a:solidFill>
                          <a:latin typeface="Arial"/>
                          <a:ea typeface="Arial"/>
                          <a:cs typeface="Arial"/>
                        </a:rPr>
                        <a:t>Connect licensing, compatibility and title usage</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Site-specific installation</a:t>
                      </a:r>
                    </a:p>
                  </a:txBody>
                  <a:tcPr marL="91440" marR="91440" marT="45720" marB="45720">
                    <a:solidFill>
                      <a:srgbClr val="F0EBF7"/>
                    </a:solidFill>
                  </a:tcPr>
                </a:tc>
                <a:tc>
                  <a:txBody>
                    <a:bodyPr/>
                    <a:lstStyle/>
                    <a:p>
                      <a:r>
                        <a:rPr sz="1575" b="0">
                          <a:solidFill>
                            <a:srgbClr val="282039"/>
                          </a:solidFill>
                          <a:latin typeface="Arial"/>
                          <a:ea typeface="Arial"/>
                          <a:cs typeface="Arial"/>
                        </a:rPr>
                        <a:t>Register actual hardware and software capabilities</a:t>
                      </a:r>
                    </a:p>
                  </a:txBody>
                  <a:tcPr marL="91440" marR="91440" marT="45720" marB="45720">
                    <a:solidFill>
                      <a:srgbClr val="F0EBF7"/>
                    </a:solidFill>
                  </a:tcPr>
                </a:tc>
              </a:tr>
            </a:tbl>
          </a:graphicData>
        </a:graphic>
      </p:graphicFrame>
    </p:spTree>
    <p:extLst>
      <p:ext uri="{BB962C8B-B14F-4D97-AF65-F5344CB8AC3E}">
        <p14:creationId xmlns:p14="http://schemas.microsoft.com/office/powerpoint/2010/main" val="1775687248"/>
      </p:ext>
    </p:extLst>
  </p:cSld>
</p:sld>
</file>

<file path=ppt/slides/slide4.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365FAFE-DCD4-4232-A092-80B8CCFAF9E0}"/>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Playbox already has the platform foundation</a:t>
            </a:r>
          </a:p>
        </p:txBody>
      </p:sp>
      <p:sp>
        <p:nvSpPr>
          <p:cNvPr id="2" name="">
            <a:extLst xmlns:a="http://schemas.openxmlformats.org/drawingml/2006/main">
              <a:ext uri="{FF2B5EF4-FFF2-40B4-BE49-F238E27FC236}">
                <a16:creationId xmlns:a16="http://schemas.microsoft.com/office/drawing/2014/main" id="{7BCD8B8D-CB29-4D74-B30D-0D130D23BAD3}"/>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Read-only source inspection confirms implemented capabilities to adapt.</a:t>
            </a:r>
          </a:p>
        </p:txBody>
      </p:sp>
      <p:sp>
        <p:nvSpPr>
          <p:cNvPr id="3" name="">
            <a:extLst xmlns:a="http://schemas.openxmlformats.org/drawingml/2006/main">
              <a:ext uri="{FF2B5EF4-FFF2-40B4-BE49-F238E27FC236}">
                <a16:creationId xmlns:a16="http://schemas.microsoft.com/office/drawing/2014/main" id="{EDA1AC48-C0FB-4FFB-AA1D-CCDDF9F94FC7}"/>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Source inspection establishes implementation, not production readiness or Triotech compatibility.</a:t>
            </a:r>
          </a:p>
        </p:txBody>
      </p:sp>
      <p:sp>
        <p:nvSpPr>
          <p:cNvPr id="4" name="">
            <a:extLst xmlns:a="http://schemas.openxmlformats.org/drawingml/2006/main">
              <a:ext uri="{FF2B5EF4-FFF2-40B4-BE49-F238E27FC236}">
                <a16:creationId xmlns:a16="http://schemas.microsoft.com/office/drawing/2014/main" id="{2DDCBAA2-984B-4072-9AD4-AB8BD7505507}"/>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04</a:t>
            </a:r>
          </a:p>
        </p:txBody>
      </p:sp>
      <p:graphicFrame>
        <p:nvGraphicFramePr>
          <p:cNvPr id="10" name=""/>
          <p:cNvGraphicFramePr/>
          <p:nvPr/>
        </p:nvGraphicFramePr>
        <p:xfrm>
          <a:off xmlns:a="http://schemas.openxmlformats.org/drawingml/2006/main" x="590550" y="1905000"/>
          <a:ext xmlns:a="http://schemas.openxmlformats.org/drawingml/2006/main" cx="10991850" cy="3905250"/>
        </p:xfrm>
        <a:graphic xmlns:a="http://schemas.openxmlformats.org/drawingml/2006/main">
          <a:graphicData uri="http://schemas.openxmlformats.org/drawingml/2006/table">
            <a:tbl>
              <a:tblPr/>
              <a:tblGrid>
                <a:gridCol w="4191000"/>
                <a:gridCol w="6800850"/>
              </a:tblGrid>
              <a:tr h="976313">
                <a:tc>
                  <a:txBody>
                    <a:bodyPr/>
                    <a:lstStyle/>
                    <a:p>
                      <a:r>
                        <a:rPr sz="1575" b="1">
                          <a:solidFill>
                            <a:srgbClr val="F2E8FF"/>
                          </a:solidFill>
                          <a:latin typeface="Arial"/>
                          <a:ea typeface="Arial"/>
                          <a:cs typeface="Arial"/>
                        </a:rPr>
                        <a:t>Existing Playbox source</a:t>
                      </a:r>
                    </a:p>
                  </a:txBody>
                  <a:tcPr marL="91440" marR="91440" marT="45720" marB="45720">
                    <a:solidFill>
                      <a:srgbClr val="3D2B56"/>
                    </a:solidFill>
                  </a:tcPr>
                </a:tc>
                <a:tc>
                  <a:txBody>
                    <a:bodyPr/>
                    <a:lstStyle/>
                    <a:p>
                      <a:r>
                        <a:rPr sz="1575" b="1">
                          <a:solidFill>
                            <a:srgbClr val="F2E8FF"/>
                          </a:solidFill>
                          <a:latin typeface="Arial"/>
                          <a:ea typeface="Arial"/>
                          <a:cs typeface="Arial"/>
                        </a:rPr>
                        <a:t>Triotech work to validate</a:t>
                      </a:r>
                    </a:p>
                  </a:txBody>
                  <a:tcPr marL="91440" marR="91440" marT="45720" marB="45720">
                    <a:solidFill>
                      <a:srgbClr val="3D2B56"/>
                    </a:solidFill>
                  </a:tcPr>
                </a:tc>
              </a:tr>
              <a:tr h="976313">
                <a:tc>
                  <a:txBody>
                    <a:bodyPr/>
                    <a:lstStyle/>
                    <a:p>
                      <a:r>
                        <a:rPr sz="1575" b="1">
                          <a:solidFill>
                            <a:srgbClr val="282039"/>
                          </a:solidFill>
                          <a:latin typeface="Arial"/>
                          <a:ea typeface="Arial"/>
                          <a:cs typeface="Arial"/>
                        </a:rPr>
                        <a:t>Customer and location access</a:t>
                      </a:r>
                    </a:p>
                    <a:p>
                      <a:r>
                        <a:rPr sz="1575" b="1">
                          <a:solidFill>
                            <a:srgbClr val="282039"/>
                          </a:solidFill>
                          <a:latin typeface="Arial"/>
                          <a:ea typeface="Arial"/>
                          <a:cs typeface="Arial"/>
                        </a:rPr>
                        <a:t>Analytics dashboards and event ingestion</a:t>
                      </a:r>
                    </a:p>
                  </a:txBody>
                  <a:tcPr marL="91440" marR="91440" marT="45720" marB="45720">
                    <a:solidFill>
                      <a:srgbClr val="FFFFFF"/>
                    </a:solidFill>
                  </a:tcPr>
                </a:tc>
                <a:tc>
                  <a:txBody>
                    <a:bodyPr/>
                    <a:lstStyle/>
                    <a:p>
                      <a:r>
                        <a:rPr sz="1575" b="0">
                          <a:solidFill>
                            <a:srgbClr val="282039"/>
                          </a:solidFill>
                          <a:latin typeface="Arial"/>
                          <a:ea typeface="Arial"/>
                          <a:cs typeface="Arial"/>
                        </a:rPr>
                        <a:t>XD Dark Ride operator roles and session definitions</a:t>
                      </a:r>
                    </a:p>
                  </a:txBody>
                  <a:tcPr marL="91440" marR="91440" marT="45720" marB="45720">
                    <a:solidFill>
                      <a:srgbClr val="FFFFFF"/>
                    </a:solidFill>
                  </a:tcPr>
                </a:tc>
              </a:tr>
              <a:tr h="976313">
                <a:tc>
                  <a:txBody>
                    <a:bodyPr/>
                    <a:lstStyle/>
                    <a:p>
                      <a:r>
                        <a:rPr sz="1575" b="1">
                          <a:solidFill>
                            <a:srgbClr val="282039"/>
                          </a:solidFill>
                          <a:latin typeface="Arial"/>
                          <a:ea typeface="Arial"/>
                          <a:cs typeface="Arial"/>
                        </a:rPr>
                        <a:t>Stripe checkout and game entitlements</a:t>
                      </a:r>
                    </a:p>
                    <a:p>
                      <a:r>
                        <a:rPr sz="1575" b="1">
                          <a:solidFill>
                            <a:srgbClr val="282039"/>
                          </a:solidFill>
                          <a:latin typeface="Arial"/>
                          <a:ea typeface="Arial"/>
                          <a:cs typeface="Arial"/>
                        </a:rPr>
                        <a:t>Device assignment and compatible builds</a:t>
                      </a:r>
                    </a:p>
                  </a:txBody>
                  <a:tcPr marL="91440" marR="91440" marT="45720" marB="45720">
                    <a:solidFill>
                      <a:srgbClr val="F0EBF7"/>
                    </a:solidFill>
                  </a:tcPr>
                </a:tc>
                <a:tc>
                  <a:txBody>
                    <a:bodyPr/>
                    <a:lstStyle/>
                    <a:p>
                      <a:r>
                        <a:rPr sz="1575" b="0">
                          <a:solidFill>
                            <a:srgbClr val="282039"/>
                          </a:solidFill>
                          <a:latin typeface="Arial"/>
                          <a:ea typeface="Arial"/>
                          <a:cs typeface="Arial"/>
                        </a:rPr>
                        <a:t>Commercial rights, DRM and hardware compatibility</a:t>
                      </a:r>
                    </a:p>
                  </a:txBody>
                  <a:tcPr marL="91440" marR="91440" marT="45720" marB="45720">
                    <a:solidFill>
                      <a:srgbClr val="F0EBF7"/>
                    </a:solidFill>
                  </a:tcPr>
                </a:tc>
              </a:tr>
              <a:tr h="976313">
                <a:tc>
                  <a:txBody>
                    <a:bodyPr/>
                    <a:lstStyle/>
                    <a:p>
                      <a:r>
                        <a:rPr sz="1575" b="1">
                          <a:solidFill>
                            <a:srgbClr val="282039"/>
                          </a:solidFill>
                          <a:latin typeface="Arial"/>
                          <a:ea typeface="Arial"/>
                          <a:cs typeface="Arial"/>
                        </a:rPr>
                        <a:t>MCP tools and signed support jobs</a:t>
                      </a:r>
                    </a:p>
                    <a:p>
                      <a:r>
                        <a:rPr sz="1575" b="1">
                          <a:solidFill>
                            <a:srgbClr val="282039"/>
                          </a:solidFill>
                          <a:latin typeface="Arial"/>
                          <a:ea typeface="Arial"/>
                          <a:cs typeface="Arial"/>
                        </a:rPr>
                        <a:t>Expiry, run limits and gameplay guard</a:t>
                      </a:r>
                    </a:p>
                  </a:txBody>
                  <a:tcPr marL="91440" marR="91440" marT="45720" marB="45720">
                    <a:solidFill>
                      <a:srgbClr val="FFFFFF"/>
                    </a:solidFill>
                  </a:tcPr>
                </a:tc>
                <a:tc>
                  <a:txBody>
                    <a:bodyPr/>
                    <a:lstStyle/>
                    <a:p>
                      <a:r>
                        <a:rPr sz="1575" b="0">
                          <a:solidFill>
                            <a:srgbClr val="282039"/>
                          </a:solidFill>
                          <a:latin typeface="Arial"/>
                          <a:ea typeface="Arial"/>
                          <a:cs typeface="Arial"/>
                        </a:rPr>
                        <a:t>Approved diagnostic procedures and machine-state checks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82747749"/>
      </p:ext>
    </p:extLst>
  </p:cSld>
</p:sld>
</file>

<file path=ppt/slides/slide5.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A14AF08-14E8-433E-B31D-0D9E574D0BDA}"/>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The owner’s view</a:t>
            </a:r>
          </a:p>
        </p:txBody>
      </p:sp>
      <p:sp>
        <p:nvSpPr>
          <p:cNvPr id="2" name="">
            <a:extLst xmlns:a="http://schemas.openxmlformats.org/drawingml/2006/main">
              <a:ext uri="{FF2B5EF4-FFF2-40B4-BE49-F238E27FC236}">
                <a16:creationId xmlns:a16="http://schemas.microsoft.com/office/drawing/2014/main" id="{8460771C-2213-4296-902D-F299724BB332}"/>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 single place to understand the fleet.</a:t>
            </a:r>
          </a:p>
        </p:txBody>
      </p:sp>
      <p:sp>
        <p:nvSpPr>
          <p:cNvPr id="3" name="">
            <a:extLst xmlns:a="http://schemas.openxmlformats.org/drawingml/2006/main">
              <a:ext uri="{FF2B5EF4-FFF2-40B4-BE49-F238E27FC236}">
                <a16:creationId xmlns:a16="http://schemas.microsoft.com/office/drawing/2014/main" id="{E9F3D7FE-3DE9-42A9-A89F-7A7F25BF8CAF}"/>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Interactive prototype · synthetic data · CAD</a:t>
            </a:r>
          </a:p>
        </p:txBody>
      </p:sp>
      <p:sp>
        <p:nvSpPr>
          <p:cNvPr id="4" name="">
            <a:extLst xmlns:a="http://schemas.openxmlformats.org/drawingml/2006/main">
              <a:ext uri="{FF2B5EF4-FFF2-40B4-BE49-F238E27FC236}">
                <a16:creationId xmlns:a16="http://schemas.microsoft.com/office/drawing/2014/main" id="{3C003524-4049-4896-8AAE-05D6724CE4ED}"/>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05</a:t>
            </a:r>
          </a:p>
        </p:txBody>
      </p:sp>
      <p:sp>
        <p:nvSpPr>
          <p:cNvPr id="5" name="">
            <a:extLst xmlns:a="http://schemas.openxmlformats.org/drawingml/2006/main">
              <a:ext uri="{FF2B5EF4-FFF2-40B4-BE49-F238E27FC236}">
                <a16:creationId xmlns:a16="http://schemas.microsoft.com/office/drawing/2014/main" id="{EBE30D20-3349-4636-A20E-7350E2CA56CC}"/>
              </a:ext>
            </a:extLst>
          </p:cNvPr>
          <p:cNvSpPr>
            <a:spLocks xmlns:a="http://schemas.openxmlformats.org/drawingml/2006/main" noGrp="1"/>
          </p:cNvSpPr>
          <p:nvPr/>
        </p:nvSpPr>
        <p:spPr>
          <a:xfrm xmlns:a="http://schemas.openxmlformats.org/drawingml/2006/main">
            <a:off x="590550" y="228600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6A46BD"/>
                </a:solidFill>
                <a:latin typeface="Arial"/>
                <a:ea typeface="Arial"/>
                <a:cs typeface="Arial"/>
              </a:defRPr>
            </a:pPr>
            <a:r>
              <a:rPr sz="2100" b="1">
                <a:solidFill>
                  <a:srgbClr val="6A46BD"/>
                </a:solidFill>
                <a:latin typeface="Arial"/>
                <a:ea typeface="Arial"/>
                <a:cs typeface="Arial"/>
              </a:rPr>
              <a:t>Location and period filters</a:t>
            </a:r>
          </a:p>
        </p:txBody>
      </p:sp>
      <p:sp>
        <p:nvSpPr>
          <p:cNvPr id="6" name="">
            <a:extLst xmlns:a="http://schemas.openxmlformats.org/drawingml/2006/main">
              <a:ext uri="{FF2B5EF4-FFF2-40B4-BE49-F238E27FC236}">
                <a16:creationId xmlns:a16="http://schemas.microsoft.com/office/drawing/2014/main" id="{4E8C86E6-3D9B-418B-BA44-3C43B731B585}"/>
              </a:ext>
            </a:extLst>
          </p:cNvPr>
          <p:cNvSpPr>
            <a:spLocks xmlns:a="http://schemas.openxmlformats.org/drawingml/2006/main" noGrp="1"/>
          </p:cNvSpPr>
          <p:nvPr/>
        </p:nvSpPr>
        <p:spPr>
          <a:xfrm xmlns:a="http://schemas.openxmlformats.org/drawingml/2006/main">
            <a:off x="590550" y="3552825"/>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Attraction health and drill-down</a:t>
            </a:r>
          </a:p>
        </p:txBody>
      </p:sp>
      <p:sp>
        <p:nvSpPr>
          <p:cNvPr id="7" name="">
            <a:extLst xmlns:a="http://schemas.openxmlformats.org/drawingml/2006/main">
              <a:ext uri="{FF2B5EF4-FFF2-40B4-BE49-F238E27FC236}">
                <a16:creationId xmlns:a16="http://schemas.microsoft.com/office/drawing/2014/main" id="{56E88A6D-648E-4356-826E-83B7C558D628}"/>
              </a:ext>
            </a:extLst>
          </p:cNvPr>
          <p:cNvSpPr>
            <a:spLocks xmlns:a="http://schemas.openxmlformats.org/drawingml/2006/main" noGrp="1"/>
          </p:cNvSpPr>
          <p:nvPr/>
        </p:nvSpPr>
        <p:spPr>
          <a:xfrm xmlns:a="http://schemas.openxmlformats.org/drawingml/2006/main">
            <a:off x="590550" y="4810125"/>
            <a:ext cx="2428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Sales that reconcile to a source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e89d090daee4d84"/>
          <a:stretch xmlns:a="http://schemas.openxmlformats.org/drawingml/2006/main"/>
        </p:blipFill>
        <p:spPr>
          <a:xfrm xmlns:a="http://schemas.openxmlformats.org/drawingml/2006/main">
            <a:off x="3698875" y="1781175"/>
            <a:ext cx="7518400" cy="4229100"/>
          </a:xfrm>
          <a:prstGeom xmlns:a="http://schemas.openxmlformats.org/drawingml/2006/main" prst="rect">
            <a:avLst/>
          </a:prstGeom>
        </p:spPr>
      </p:pic>
    </p:spTree>
    <p:extLst>
      <p:ext uri="{BB962C8B-B14F-4D97-AF65-F5344CB8AC3E}">
        <p14:creationId xmlns:p14="http://schemas.microsoft.com/office/powerpoint/2010/main" val="720224659"/>
      </p:ext>
    </p:extLst>
  </p:cSld>
</p:sld>
</file>

<file path=ppt/slides/slide6.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1BD975A-2CA0-48C2-8D1A-5C203D4CD021}"/>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A game store with a purchase workflow</a:t>
            </a:r>
          </a:p>
        </p:txBody>
      </p:sp>
      <p:sp>
        <p:nvSpPr>
          <p:cNvPr id="2" name="">
            <a:extLst xmlns:a="http://schemas.openxmlformats.org/drawingml/2006/main">
              <a:ext uri="{FF2B5EF4-FFF2-40B4-BE49-F238E27FC236}">
                <a16:creationId xmlns:a16="http://schemas.microsoft.com/office/drawing/2014/main" id="{22926532-3A4A-4102-918C-D2B53C2ECDF7}"/>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Illustrated titles, attraction assignment and a clear route to checkout.</a:t>
            </a:r>
          </a:p>
        </p:txBody>
      </p:sp>
      <p:sp>
        <p:nvSpPr>
          <p:cNvPr id="3" name="">
            <a:extLst xmlns:a="http://schemas.openxmlformats.org/drawingml/2006/main">
              <a:ext uri="{FF2B5EF4-FFF2-40B4-BE49-F238E27FC236}">
                <a16:creationId xmlns:a16="http://schemas.microsoft.com/office/drawing/2014/main" id="{9D7AD373-3950-4955-BA86-1E1D420B9393}"/>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Example CAD prices and annual terms. Availability and rights require Triotech approval.</a:t>
            </a:r>
          </a:p>
        </p:txBody>
      </p:sp>
      <p:sp>
        <p:nvSpPr>
          <p:cNvPr id="4" name="">
            <a:extLst xmlns:a="http://schemas.openxmlformats.org/drawingml/2006/main">
              <a:ext uri="{FF2B5EF4-FFF2-40B4-BE49-F238E27FC236}">
                <a16:creationId xmlns:a16="http://schemas.microsoft.com/office/drawing/2014/main" id="{4419E04A-9CD4-46FA-A0B6-80BFAA4869BE}"/>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231F9997-1443-435E-B2C4-AFF4EB209B08}"/>
              </a:ext>
            </a:extLst>
          </p:cNvPr>
          <p:cNvSpPr>
            <a:spLocks xmlns:a="http://schemas.openxmlformats.org/drawingml/2006/main" noGrp="1"/>
          </p:cNvSpPr>
          <p:nvPr/>
        </p:nvSpPr>
        <p:spPr>
          <a:xfrm xmlns:a="http://schemas.openxmlformats.org/drawingml/2006/main">
            <a:off x="590550" y="228600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6A46BD"/>
                </a:solidFill>
                <a:latin typeface="Arial"/>
                <a:ea typeface="Arial"/>
                <a:cs typeface="Arial"/>
              </a:defRPr>
            </a:pPr>
            <a:r>
              <a:rPr sz="2100" b="1">
                <a:solidFill>
                  <a:srgbClr val="6A46BD"/>
                </a:solidFill>
                <a:latin typeface="Arial"/>
                <a:ea typeface="Arial"/>
                <a:cs typeface="Arial"/>
              </a:rPr>
              <a:t>Explore the game catalog</a:t>
            </a:r>
          </a:p>
        </p:txBody>
      </p:sp>
      <p:sp>
        <p:nvSpPr>
          <p:cNvPr id="6" name="">
            <a:extLst xmlns:a="http://schemas.openxmlformats.org/drawingml/2006/main">
              <a:ext uri="{FF2B5EF4-FFF2-40B4-BE49-F238E27FC236}">
                <a16:creationId xmlns:a16="http://schemas.microsoft.com/office/drawing/2014/main" id="{6477C1CB-C9FD-4887-A52D-ECB40E2BCCF3}"/>
              </a:ext>
            </a:extLst>
          </p:cNvPr>
          <p:cNvSpPr>
            <a:spLocks xmlns:a="http://schemas.openxmlformats.org/drawingml/2006/main" noGrp="1"/>
          </p:cNvSpPr>
          <p:nvPr/>
        </p:nvSpPr>
        <p:spPr>
          <a:xfrm xmlns:a="http://schemas.openxmlformats.org/drawingml/2006/main">
            <a:off x="590550" y="3552825"/>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Select an attraction license</a:t>
            </a:r>
          </a:p>
        </p:txBody>
      </p:sp>
      <p:sp>
        <p:nvSpPr>
          <p:cNvPr id="7" name="">
            <a:extLst xmlns:a="http://schemas.openxmlformats.org/drawingml/2006/main">
              <a:ext uri="{FF2B5EF4-FFF2-40B4-BE49-F238E27FC236}">
                <a16:creationId xmlns:a16="http://schemas.microsoft.com/office/drawing/2014/main" id="{077A3997-3DA5-4632-A296-F620A44E166B}"/>
              </a:ext>
            </a:extLst>
          </p:cNvPr>
          <p:cNvSpPr>
            <a:spLocks xmlns:a="http://schemas.openxmlformats.org/drawingml/2006/main" noGrp="1"/>
          </p:cNvSpPr>
          <p:nvPr/>
        </p:nvSpPr>
        <p:spPr>
          <a:xfrm xmlns:a="http://schemas.openxmlformats.org/drawingml/2006/main">
            <a:off x="590550" y="4810125"/>
            <a:ext cx="2428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Track delivery separately</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4ce9ffe7a694985"/>
          <a:stretch xmlns:a="http://schemas.openxmlformats.org/drawingml/2006/main"/>
        </p:blipFill>
        <p:spPr>
          <a:xfrm xmlns:a="http://schemas.openxmlformats.org/drawingml/2006/main">
            <a:off x="3698875" y="1781175"/>
            <a:ext cx="7518400" cy="4229100"/>
          </a:xfrm>
          <a:prstGeom xmlns:a="http://schemas.openxmlformats.org/drawingml/2006/main" prst="rect">
            <a:avLst/>
          </a:prstGeom>
        </p:spPr>
      </p:pic>
    </p:spTree>
    <p:extLst>
      <p:ext uri="{BB962C8B-B14F-4D97-AF65-F5344CB8AC3E}">
        <p14:creationId xmlns:p14="http://schemas.microsoft.com/office/powerpoint/2010/main" val="1981260459"/>
      </p:ext>
    </p:extLst>
  </p:cSld>
</p:sld>
</file>

<file path=ppt/slides/slide7.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E5DD181-E154-4443-89D6-221DA226D947}"/>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Stripe checkout and license fulfillment</a:t>
            </a:r>
          </a:p>
        </p:txBody>
      </p:sp>
      <p:sp>
        <p:nvSpPr>
          <p:cNvPr id="2" name="">
            <a:extLst xmlns:a="http://schemas.openxmlformats.org/drawingml/2006/main">
              <a:ext uri="{FF2B5EF4-FFF2-40B4-BE49-F238E27FC236}">
                <a16:creationId xmlns:a16="http://schemas.microsoft.com/office/drawing/2014/main" id="{C15C3C6F-D539-4EB5-AF85-4350116CEFD4}"/>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Payment confirmation creates an entitlement for the selected attraction.</a:t>
            </a:r>
          </a:p>
        </p:txBody>
      </p:sp>
      <p:sp>
        <p:nvSpPr>
          <p:cNvPr id="3" name="">
            <a:extLst xmlns:a="http://schemas.openxmlformats.org/drawingml/2006/main">
              <a:ext uri="{FF2B5EF4-FFF2-40B4-BE49-F238E27FC236}">
                <a16:creationId xmlns:a16="http://schemas.microsoft.com/office/drawing/2014/main" id="{FA0EDA10-C49B-4255-B4FB-AF64739DD4CB}"/>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Local checkout simulation. No cards charged or real Stripe account connected.</a:t>
            </a:r>
          </a:p>
        </p:txBody>
      </p:sp>
      <p:sp>
        <p:nvSpPr>
          <p:cNvPr id="4" name="">
            <a:extLst xmlns:a="http://schemas.openxmlformats.org/drawingml/2006/main">
              <a:ext uri="{FF2B5EF4-FFF2-40B4-BE49-F238E27FC236}">
                <a16:creationId xmlns:a16="http://schemas.microsoft.com/office/drawing/2014/main" id="{C0E6AD60-BA5F-4884-B3C6-77CD8572496C}"/>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A80000BC-F1E1-4B0D-926B-75F09C6EDE05}"/>
              </a:ext>
            </a:extLst>
          </p:cNvPr>
          <p:cNvSpPr>
            <a:spLocks xmlns:a="http://schemas.openxmlformats.org/drawingml/2006/main" noGrp="1"/>
          </p:cNvSpPr>
          <p:nvPr/>
        </p:nvSpPr>
        <p:spPr>
          <a:xfrm xmlns:a="http://schemas.openxmlformats.org/drawingml/2006/main">
            <a:off x="590550" y="228600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6A46BD"/>
                </a:solidFill>
                <a:latin typeface="Arial"/>
                <a:ea typeface="Arial"/>
                <a:cs typeface="Arial"/>
              </a:defRPr>
            </a:pPr>
            <a:r>
              <a:rPr sz="2100" b="1">
                <a:solidFill>
                  <a:srgbClr val="6A46BD"/>
                </a:solidFill>
                <a:latin typeface="Arial"/>
                <a:ea typeface="Arial"/>
                <a:cs typeface="Arial"/>
              </a:rPr>
              <a:t>Hosted payment experience</a:t>
            </a:r>
          </a:p>
        </p:txBody>
      </p:sp>
      <p:sp>
        <p:nvSpPr>
          <p:cNvPr id="6" name="">
            <a:extLst xmlns:a="http://schemas.openxmlformats.org/drawingml/2006/main">
              <a:ext uri="{FF2B5EF4-FFF2-40B4-BE49-F238E27FC236}">
                <a16:creationId xmlns:a16="http://schemas.microsoft.com/office/drawing/2014/main" id="{25159CF0-1552-4B10-AFE9-A1CB01603150}"/>
              </a:ext>
            </a:extLst>
          </p:cNvPr>
          <p:cNvSpPr>
            <a:spLocks xmlns:a="http://schemas.openxmlformats.org/drawingml/2006/main" noGrp="1"/>
          </p:cNvSpPr>
          <p:nvPr/>
        </p:nvSpPr>
        <p:spPr>
          <a:xfrm xmlns:a="http://schemas.openxmlformats.org/drawingml/2006/main">
            <a:off x="590550" y="3552825"/>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Verified fulfillment event</a:t>
            </a:r>
          </a:p>
        </p:txBody>
      </p:sp>
      <p:sp>
        <p:nvSpPr>
          <p:cNvPr id="7" name="">
            <a:extLst xmlns:a="http://schemas.openxmlformats.org/drawingml/2006/main">
              <a:ext uri="{FF2B5EF4-FFF2-40B4-BE49-F238E27FC236}">
                <a16:creationId xmlns:a16="http://schemas.microsoft.com/office/drawing/2014/main" id="{A7E2F9AE-89B8-4219-8A25-ECDE2104E670}"/>
              </a:ext>
            </a:extLst>
          </p:cNvPr>
          <p:cNvSpPr>
            <a:spLocks xmlns:a="http://schemas.openxmlformats.org/drawingml/2006/main" noGrp="1"/>
          </p:cNvSpPr>
          <p:nvPr/>
        </p:nvSpPr>
        <p:spPr>
          <a:xfrm xmlns:a="http://schemas.openxmlformats.org/drawingml/2006/main">
            <a:off x="590550" y="4810125"/>
            <a:ext cx="2428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Receipt and install schedule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b487d6f55514de4"/>
          <a:stretch xmlns:a="http://schemas.openxmlformats.org/drawingml/2006/main"/>
        </p:blipFill>
        <p:spPr>
          <a:xfrm xmlns:a="http://schemas.openxmlformats.org/drawingml/2006/main">
            <a:off x="3698875" y="1781175"/>
            <a:ext cx="7518400" cy="4229100"/>
          </a:xfrm>
          <a:prstGeom xmlns:a="http://schemas.openxmlformats.org/drawingml/2006/main" prst="rect">
            <a:avLst/>
          </a:prstGeom>
        </p:spPr>
      </p:pic>
    </p:spTree>
    <p:extLst>
      <p:ext uri="{BB962C8B-B14F-4D97-AF65-F5344CB8AC3E}">
        <p14:creationId xmlns:p14="http://schemas.microsoft.com/office/powerpoint/2010/main" val="153967531"/>
      </p:ext>
    </p:extLst>
  </p:cSld>
</p:sld>
</file>

<file path=ppt/slides/slide8.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9AE1777-7642-4AFF-AEEA-B28E0E6BB169}"/>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Game performance and title mix</a:t>
            </a:r>
          </a:p>
        </p:txBody>
      </p:sp>
      <p:sp>
        <p:nvSpPr>
          <p:cNvPr id="2" name="">
            <a:extLst xmlns:a="http://schemas.openxmlformats.org/drawingml/2006/main">
              <a:ext uri="{FF2B5EF4-FFF2-40B4-BE49-F238E27FC236}">
                <a16:creationId xmlns:a16="http://schemas.microsoft.com/office/drawing/2014/main" id="{F5861867-8D1C-42E5-BEE2-0F45D749FEB1}"/>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Visual comparisons with a consistent admissions denominator.</a:t>
            </a:r>
          </a:p>
        </p:txBody>
      </p:sp>
      <p:sp>
        <p:nvSpPr>
          <p:cNvPr id="3" name="">
            <a:extLst xmlns:a="http://schemas.openxmlformats.org/drawingml/2006/main">
              <a:ext uri="{FF2B5EF4-FFF2-40B4-BE49-F238E27FC236}">
                <a16:creationId xmlns:a16="http://schemas.microsoft.com/office/drawing/2014/main" id="{54D0FA5F-8338-41AF-9DB1-F19F9671F031}"/>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Synthetic historical activity. Game-level sales use an illustrative allocation.</a:t>
            </a:r>
          </a:p>
        </p:txBody>
      </p:sp>
      <p:sp>
        <p:nvSpPr>
          <p:cNvPr id="4" name="">
            <a:extLst xmlns:a="http://schemas.openxmlformats.org/drawingml/2006/main">
              <a:ext uri="{FF2B5EF4-FFF2-40B4-BE49-F238E27FC236}">
                <a16:creationId xmlns:a16="http://schemas.microsoft.com/office/drawing/2014/main" id="{0591FDF7-23BE-4310-A292-94639F274731}"/>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802914AB-2519-4BF2-A17A-6AF6C8D9A1C0}"/>
              </a:ext>
            </a:extLst>
          </p:cNvPr>
          <p:cNvSpPr>
            <a:spLocks xmlns:a="http://schemas.openxmlformats.org/drawingml/2006/main" noGrp="1"/>
          </p:cNvSpPr>
          <p:nvPr/>
        </p:nvSpPr>
        <p:spPr>
          <a:xfrm xmlns:a="http://schemas.openxmlformats.org/drawingml/2006/main">
            <a:off x="590550" y="228600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6A46BD"/>
                </a:solidFill>
                <a:latin typeface="Arial"/>
                <a:ea typeface="Arial"/>
                <a:cs typeface="Arial"/>
              </a:defRPr>
            </a:pPr>
            <a:r>
              <a:rPr sz="2100" b="1">
                <a:solidFill>
                  <a:srgbClr val="6A46BD"/>
                </a:solidFill>
                <a:latin typeface="Arial"/>
                <a:ea typeface="Arial"/>
                <a:cs typeface="Arial"/>
              </a:rPr>
              <a:t>Donut chart for title share</a:t>
            </a:r>
          </a:p>
        </p:txBody>
      </p:sp>
      <p:sp>
        <p:nvSpPr>
          <p:cNvPr id="6" name="">
            <a:extLst xmlns:a="http://schemas.openxmlformats.org/drawingml/2006/main">
              <a:ext uri="{FF2B5EF4-FFF2-40B4-BE49-F238E27FC236}">
                <a16:creationId xmlns:a16="http://schemas.microsoft.com/office/drawing/2014/main" id="{75ED0302-C84E-419D-99F4-FE9E6125A117}"/>
              </a:ext>
            </a:extLst>
          </p:cNvPr>
          <p:cNvSpPr>
            <a:spLocks xmlns:a="http://schemas.openxmlformats.org/drawingml/2006/main" noGrp="1"/>
          </p:cNvSpPr>
          <p:nvPr/>
        </p:nvSpPr>
        <p:spPr>
          <a:xfrm xmlns:a="http://schemas.openxmlformats.org/drawingml/2006/main">
            <a:off x="590550" y="3552825"/>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Illustrated title leaderboard</a:t>
            </a:r>
          </a:p>
        </p:txBody>
      </p:sp>
      <p:sp>
        <p:nvSpPr>
          <p:cNvPr id="7" name="">
            <a:extLst xmlns:a="http://schemas.openxmlformats.org/drawingml/2006/main">
              <a:ext uri="{FF2B5EF4-FFF2-40B4-BE49-F238E27FC236}">
                <a16:creationId xmlns:a16="http://schemas.microsoft.com/office/drawing/2014/main" id="{7F79FB9D-558C-4519-8225-66A25AE6628F}"/>
              </a:ext>
            </a:extLst>
          </p:cNvPr>
          <p:cNvSpPr>
            <a:spLocks xmlns:a="http://schemas.openxmlformats.org/drawingml/2006/main" noGrp="1"/>
          </p:cNvSpPr>
          <p:nvPr/>
        </p:nvSpPr>
        <p:spPr>
          <a:xfrm xmlns:a="http://schemas.openxmlformats.org/drawingml/2006/main">
            <a:off x="590550" y="4810125"/>
            <a:ext cx="2428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Location and period filters</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41b6a5922e448c0"/>
          <a:stretch xmlns:a="http://schemas.openxmlformats.org/drawingml/2006/main"/>
        </p:blipFill>
        <p:spPr>
          <a:xfrm xmlns:a="http://schemas.openxmlformats.org/drawingml/2006/main">
            <a:off x="3698875" y="1781175"/>
            <a:ext cx="7518400" cy="4229100"/>
          </a:xfrm>
          <a:prstGeom xmlns:a="http://schemas.openxmlformats.org/drawingml/2006/main" prst="rect">
            <a:avLst/>
          </a:prstGeom>
        </p:spPr>
      </p:pic>
    </p:spTree>
    <p:extLst>
      <p:ext uri="{BB962C8B-B14F-4D97-AF65-F5344CB8AC3E}">
        <p14:creationId xmlns:p14="http://schemas.microsoft.com/office/powerpoint/2010/main" val="1321913443"/>
      </p:ext>
    </p:extLst>
  </p:cSld>
</p:sld>
</file>

<file path=ppt/slides/slide9.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A671974-B899-44F9-AD0F-ABA41D6C4B4E}"/>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Audience insights with clear data sources</a:t>
            </a:r>
          </a:p>
        </p:txBody>
      </p:sp>
      <p:sp>
        <p:nvSpPr>
          <p:cNvPr id="2" name="">
            <a:extLst xmlns:a="http://schemas.openxmlformats.org/drawingml/2006/main">
              <a:ext uri="{FF2B5EF4-FFF2-40B4-BE49-F238E27FC236}">
                <a16:creationId xmlns:a16="http://schemas.microsoft.com/office/drawing/2014/main" id="{BD1BF71F-75E4-4325-8C26-7C4A12E99445}"/>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Camera occupancy and voluntary demographic responses serve separate purposes.</a:t>
            </a:r>
          </a:p>
        </p:txBody>
      </p:sp>
      <p:sp>
        <p:nvSpPr>
          <p:cNvPr id="3" name="">
            <a:extLst xmlns:a="http://schemas.openxmlformats.org/drawingml/2006/main">
              <a:ext uri="{FF2B5EF4-FFF2-40B4-BE49-F238E27FC236}">
                <a16:creationId xmlns:a16="http://schemas.microsoft.com/office/drawing/2014/main" id="{8AE808E4-20B9-4DE6-8AE3-7CAEA172409D}"/>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No sex or gender inference from images. Camera capability requires vendor validation.</a:t>
            </a:r>
          </a:p>
        </p:txBody>
      </p:sp>
      <p:sp>
        <p:nvSpPr>
          <p:cNvPr id="4" name="">
            <a:extLst xmlns:a="http://schemas.openxmlformats.org/drawingml/2006/main">
              <a:ext uri="{FF2B5EF4-FFF2-40B4-BE49-F238E27FC236}">
                <a16:creationId xmlns:a16="http://schemas.microsoft.com/office/drawing/2014/main" id="{4DFBA662-5A8D-4B7F-BD00-CC415AA5879D}"/>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3F1C7F3D-05C9-4960-A49C-DC294BFCB8B5}"/>
              </a:ext>
            </a:extLst>
          </p:cNvPr>
          <p:cNvSpPr>
            <a:spLocks xmlns:a="http://schemas.openxmlformats.org/drawingml/2006/main" noGrp="1"/>
          </p:cNvSpPr>
          <p:nvPr/>
        </p:nvSpPr>
        <p:spPr>
          <a:xfrm xmlns:a="http://schemas.openxmlformats.org/drawingml/2006/main">
            <a:off x="590550" y="228600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6A46BD"/>
                </a:solidFill>
                <a:latin typeface="Arial"/>
                <a:ea typeface="Arial"/>
                <a:cs typeface="Arial"/>
              </a:defRPr>
            </a:pPr>
            <a:r>
              <a:rPr sz="2100" b="1">
                <a:solidFill>
                  <a:srgbClr val="6A46BD"/>
                </a:solidFill>
                <a:latin typeface="Arial"/>
                <a:ea typeface="Arial"/>
                <a:cs typeface="Arial"/>
              </a:rPr>
              <a:t>Occupancy counts on device</a:t>
            </a:r>
          </a:p>
        </p:txBody>
      </p:sp>
      <p:sp>
        <p:nvSpPr>
          <p:cNvPr id="6" name="">
            <a:extLst xmlns:a="http://schemas.openxmlformats.org/drawingml/2006/main">
              <a:ext uri="{FF2B5EF4-FFF2-40B4-BE49-F238E27FC236}">
                <a16:creationId xmlns:a16="http://schemas.microsoft.com/office/drawing/2014/main" id="{B198DDC2-047B-4229-9438-9CF07B564960}"/>
              </a:ext>
            </a:extLst>
          </p:cNvPr>
          <p:cNvSpPr>
            <a:spLocks xmlns:a="http://schemas.openxmlformats.org/drawingml/2006/main" noGrp="1"/>
          </p:cNvSpPr>
          <p:nvPr/>
        </p:nvSpPr>
        <p:spPr>
          <a:xfrm xmlns:a="http://schemas.openxmlformats.org/drawingml/2006/main">
            <a:off x="590550" y="3552825"/>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Optional adult demographic survey</a:t>
            </a:r>
          </a:p>
        </p:txBody>
      </p:sp>
      <p:sp>
        <p:nvSpPr>
          <p:cNvPr id="7" name="">
            <a:extLst xmlns:a="http://schemas.openxmlformats.org/drawingml/2006/main">
              <a:ext uri="{FF2B5EF4-FFF2-40B4-BE49-F238E27FC236}">
                <a16:creationId xmlns:a16="http://schemas.microsoft.com/office/drawing/2014/main" id="{9A9F981E-CB0C-4046-96CD-F2E834DD9AEF}"/>
              </a:ext>
            </a:extLst>
          </p:cNvPr>
          <p:cNvSpPr>
            <a:spLocks xmlns:a="http://schemas.openxmlformats.org/drawingml/2006/main" noGrp="1"/>
          </p:cNvSpPr>
          <p:nvPr/>
        </p:nvSpPr>
        <p:spPr>
          <a:xfrm xmlns:a="http://schemas.openxmlformats.org/drawingml/2006/main">
            <a:off x="590550" y="4810125"/>
            <a:ext cx="2428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Aggregate reports with sample size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ef57c7795e0495e"/>
          <a:stretch xmlns:a="http://schemas.openxmlformats.org/drawingml/2006/main"/>
        </p:blipFill>
        <p:spPr>
          <a:xfrm xmlns:a="http://schemas.openxmlformats.org/drawingml/2006/main">
            <a:off x="3698875" y="1781175"/>
            <a:ext cx="7518400" cy="4229100"/>
          </a:xfrm>
          <a:prstGeom xmlns:a="http://schemas.openxmlformats.org/drawingml/2006/main" prst="rect">
            <a:avLst/>
          </a:prstGeom>
        </p:spPr>
      </p:pic>
    </p:spTree>
    <p:extLst>
      <p:ext uri="{BB962C8B-B14F-4D97-AF65-F5344CB8AC3E}">
        <p14:creationId xmlns:p14="http://schemas.microsoft.com/office/powerpoint/2010/main" val="385031073"/>
      </p:ext>
    </p:extLst>
  </p:cSld>
</p:sld>
</file>

<file path=ppt/slides/slide10.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BCC40FC-E767-4925-AC02-07CEB2D004CA}"/>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Support starts with evidence</a:t>
            </a:r>
          </a:p>
        </p:txBody>
      </p:sp>
      <p:sp>
        <p:nvSpPr>
          <p:cNvPr id="2" name="">
            <a:extLst xmlns:a="http://schemas.openxmlformats.org/drawingml/2006/main">
              <a:ext uri="{FF2B5EF4-FFF2-40B4-BE49-F238E27FC236}">
                <a16:creationId xmlns:a16="http://schemas.microsoft.com/office/drawing/2014/main" id="{7602DE41-F614-4099-97AA-D22F6142319F}"/>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 guided investigation that leaves an audit trail.</a:t>
            </a:r>
          </a:p>
        </p:txBody>
      </p:sp>
      <p:sp>
        <p:nvSpPr>
          <p:cNvPr id="3" name="">
            <a:extLst xmlns:a="http://schemas.openxmlformats.org/drawingml/2006/main">
              <a:ext uri="{FF2B5EF4-FFF2-40B4-BE49-F238E27FC236}">
                <a16:creationId xmlns:a16="http://schemas.microsoft.com/office/drawing/2014/main" id="{5F6244E9-3384-4944-A829-38C35CFA1410}"/>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Simulated incident and recovery flow · no live machine connection</a:t>
            </a:r>
          </a:p>
        </p:txBody>
      </p:sp>
      <p:sp>
        <p:nvSpPr>
          <p:cNvPr id="4" name="">
            <a:extLst xmlns:a="http://schemas.openxmlformats.org/drawingml/2006/main">
              <a:ext uri="{FF2B5EF4-FFF2-40B4-BE49-F238E27FC236}">
                <a16:creationId xmlns:a16="http://schemas.microsoft.com/office/drawing/2014/main" id="{FC641011-4082-4477-AC9F-B11698885A18}"/>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586B461B-5B8C-47DB-9BCC-6C3DEF1E1436}"/>
              </a:ext>
            </a:extLst>
          </p:cNvPr>
          <p:cNvSpPr>
            <a:spLocks xmlns:a="http://schemas.openxmlformats.org/drawingml/2006/main" noGrp="1"/>
          </p:cNvSpPr>
          <p:nvPr/>
        </p:nvSpPr>
        <p:spPr>
          <a:xfrm xmlns:a="http://schemas.openxmlformats.org/drawingml/2006/main">
            <a:off x="590550" y="228600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6A46BD"/>
                </a:solidFill>
                <a:latin typeface="Arial"/>
                <a:ea typeface="Arial"/>
                <a:cs typeface="Arial"/>
              </a:defRPr>
            </a:pPr>
            <a:r>
              <a:rPr sz="2100" b="1">
                <a:solidFill>
                  <a:srgbClr val="6A46BD"/>
                </a:solidFill>
                <a:latin typeface="Arial"/>
                <a:ea typeface="Arial"/>
                <a:cs typeface="Arial"/>
              </a:rPr>
              <a:t>Read bounded diagnostic data</a:t>
            </a:r>
          </a:p>
        </p:txBody>
      </p:sp>
      <p:sp>
        <p:nvSpPr>
          <p:cNvPr id="6" name="">
            <a:extLst xmlns:a="http://schemas.openxmlformats.org/drawingml/2006/main">
              <a:ext uri="{FF2B5EF4-FFF2-40B4-BE49-F238E27FC236}">
                <a16:creationId xmlns:a16="http://schemas.microsoft.com/office/drawing/2014/main" id="{6F74FED1-60F6-41E7-86DD-ABFBD30B4603}"/>
              </a:ext>
            </a:extLst>
          </p:cNvPr>
          <p:cNvSpPr>
            <a:spLocks xmlns:a="http://schemas.openxmlformats.org/drawingml/2006/main" noGrp="1"/>
          </p:cNvSpPr>
          <p:nvPr/>
        </p:nvSpPr>
        <p:spPr>
          <a:xfrm xmlns:a="http://schemas.openxmlformats.org/drawingml/2006/main">
            <a:off x="590550" y="3552825"/>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Use an approved runbook</a:t>
            </a:r>
          </a:p>
        </p:txBody>
      </p:sp>
      <p:sp>
        <p:nvSpPr>
          <p:cNvPr id="7" name="">
            <a:extLst xmlns:a="http://schemas.openxmlformats.org/drawingml/2006/main">
              <a:ext uri="{FF2B5EF4-FFF2-40B4-BE49-F238E27FC236}">
                <a16:creationId xmlns:a16="http://schemas.microsoft.com/office/drawing/2014/main" id="{99B6080A-2BB5-4BD4-8AA3-0B36B1CA3C49}"/>
              </a:ext>
            </a:extLst>
          </p:cNvPr>
          <p:cNvSpPr>
            <a:spLocks xmlns:a="http://schemas.openxmlformats.org/drawingml/2006/main" noGrp="1"/>
          </p:cNvSpPr>
          <p:nvPr/>
        </p:nvSpPr>
        <p:spPr>
          <a:xfrm xmlns:a="http://schemas.openxmlformats.org/drawingml/2006/main">
            <a:off x="590550" y="4810125"/>
            <a:ext cx="2428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282039"/>
                </a:solidFill>
                <a:latin typeface="Arial"/>
                <a:ea typeface="Arial"/>
                <a:cs typeface="Arial"/>
              </a:defRPr>
            </a:pPr>
            <a:r>
              <a:rPr sz="2025" b="1">
                <a:solidFill>
                  <a:srgbClr val="282039"/>
                </a:solidFill>
                <a:latin typeface="Arial"/>
                <a:ea typeface="Arial"/>
                <a:cs typeface="Arial"/>
              </a:rPr>
              <a:t>Verify or escalate the outcome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ee54c261d874d34"/>
          <a:stretch xmlns:a="http://schemas.openxmlformats.org/drawingml/2006/main"/>
        </p:blipFill>
        <p:spPr>
          <a:xfrm xmlns:a="http://schemas.openxmlformats.org/drawingml/2006/main">
            <a:off x="3698875" y="1781175"/>
            <a:ext cx="7518400" cy="4229100"/>
          </a:xfrm>
          <a:prstGeom xmlns:a="http://schemas.openxmlformats.org/drawingml/2006/main" prst="rect">
            <a:avLst/>
          </a:prstGeom>
        </p:spPr>
      </p:pic>
    </p:spTree>
    <p:extLst>
      <p:ext uri="{BB962C8B-B14F-4D97-AF65-F5344CB8AC3E}">
        <p14:creationId xmlns:p14="http://schemas.microsoft.com/office/powerpoint/2010/main" val="670649343"/>
      </p:ext>
    </p:extLst>
  </p:cSld>
</p:sld>
</file>

<file path=ppt/slides/slide11.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F99EF32-2DAC-4B1F-926F-2A46CBE9BF2E}"/>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Access follows customer and site boundaries</a:t>
            </a:r>
          </a:p>
        </p:txBody>
      </p:sp>
      <p:sp>
        <p:nvSpPr>
          <p:cNvPr id="2" name="">
            <a:extLst xmlns:a="http://schemas.openxmlformats.org/drawingml/2006/main">
              <a:ext uri="{FF2B5EF4-FFF2-40B4-BE49-F238E27FC236}">
                <a16:creationId xmlns:a16="http://schemas.microsoft.com/office/drawing/2014/main" id="{102DF840-854C-427F-BDB9-0BA868F3CD0F}"/>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Each role receives only its assigned data and actions.</a:t>
            </a:r>
          </a:p>
        </p:txBody>
      </p:sp>
      <p:sp>
        <p:nvSpPr>
          <p:cNvPr id="3" name="">
            <a:extLst xmlns:a="http://schemas.openxmlformats.org/drawingml/2006/main">
              <a:ext uri="{FF2B5EF4-FFF2-40B4-BE49-F238E27FC236}">
                <a16:creationId xmlns:a16="http://schemas.microsoft.com/office/drawing/2014/main" id="{FA2A5412-5257-4453-A133-563F527DAD78}"/>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The prototype role switch previews behavior. Production APIs must enforce every boundary.</a:t>
            </a:r>
          </a:p>
        </p:txBody>
      </p:sp>
      <p:sp>
        <p:nvSpPr>
          <p:cNvPr id="4" name="">
            <a:extLst xmlns:a="http://schemas.openxmlformats.org/drawingml/2006/main">
              <a:ext uri="{FF2B5EF4-FFF2-40B4-BE49-F238E27FC236}">
                <a16:creationId xmlns:a16="http://schemas.microsoft.com/office/drawing/2014/main" id="{F988A04B-D0A9-4843-853C-A62AF56344A2}"/>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11</a:t>
            </a:r>
          </a:p>
        </p:txBody>
      </p:sp>
      <p:graphicFrame>
        <p:nvGraphicFramePr>
          <p:cNvPr id="10" name=""/>
          <p:cNvGraphicFramePr/>
          <p:nvPr/>
        </p:nvGraphicFramePr>
        <p:xfrm>
          <a:off xmlns:a="http://schemas.openxmlformats.org/drawingml/2006/main" x="590550" y="1905000"/>
          <a:ext xmlns:a="http://schemas.openxmlformats.org/drawingml/2006/main" cx="10991850" cy="3905250"/>
        </p:xfrm>
        <a:graphic xmlns:a="http://schemas.openxmlformats.org/drawingml/2006/main">
          <a:graphicData uri="http://schemas.openxmlformats.org/drawingml/2006/table">
            <a:tbl>
              <a:tblPr/>
              <a:tblGrid>
                <a:gridCol w="2762250"/>
                <a:gridCol w="4114800"/>
                <a:gridCol w="4114800"/>
              </a:tblGrid>
              <a:tr h="781050">
                <a:tc>
                  <a:txBody>
                    <a:bodyPr/>
                    <a:lstStyle/>
                    <a:p>
                      <a:r>
                        <a:rPr sz="1575" b="1">
                          <a:solidFill>
                            <a:srgbClr val="F2E8FF"/>
                          </a:solidFill>
                          <a:latin typeface="Arial"/>
                          <a:ea typeface="Arial"/>
                          <a:cs typeface="Arial"/>
                        </a:rPr>
                        <a:t>Role</a:t>
                      </a:r>
                    </a:p>
                  </a:txBody>
                  <a:tcPr marL="91440" marR="91440" marT="45720" marB="45720">
                    <a:solidFill>
                      <a:srgbClr val="3D2B56"/>
                    </a:solidFill>
                  </a:tcPr>
                </a:tc>
                <a:tc>
                  <a:txBody>
                    <a:bodyPr/>
                    <a:lstStyle/>
                    <a:p>
                      <a:r>
                        <a:rPr sz="1575" b="1">
                          <a:solidFill>
                            <a:srgbClr val="F2E8FF"/>
                          </a:solidFill>
                          <a:latin typeface="Arial"/>
                          <a:ea typeface="Arial"/>
                          <a:cs typeface="Arial"/>
                        </a:rPr>
                        <a:t>Primary scope</a:t>
                      </a:r>
                    </a:p>
                  </a:txBody>
                  <a:tcPr marL="91440" marR="91440" marT="45720" marB="45720">
                    <a:solidFill>
                      <a:srgbClr val="3D2B56"/>
                    </a:solidFill>
                  </a:tcPr>
                </a:tc>
                <a:tc>
                  <a:txBody>
                    <a:bodyPr/>
                    <a:lstStyle/>
                    <a:p>
                      <a:r>
                        <a:rPr sz="1575" b="1">
                          <a:solidFill>
                            <a:srgbClr val="F2E8FF"/>
                          </a:solidFill>
                          <a:latin typeface="Arial"/>
                          <a:ea typeface="Arial"/>
                          <a:cs typeface="Arial"/>
                        </a:rPr>
                        <a:t>Boundary</a:t>
                      </a:r>
                    </a:p>
                  </a:txBody>
                  <a:tcPr marL="91440" marR="91440" marT="45720" marB="45720">
                    <a:solidFill>
                      <a:srgbClr val="3D2B56"/>
                    </a:solidFill>
                  </a:tcPr>
                </a:tc>
              </a:tr>
              <a:tr h="781050">
                <a:tc>
                  <a:txBody>
                    <a:bodyPr/>
                    <a:lstStyle/>
                    <a:p>
                      <a:r>
                        <a:rPr sz="1575" b="1">
                          <a:solidFill>
                            <a:srgbClr val="282039"/>
                          </a:solidFill>
                          <a:latin typeface="Arial"/>
                          <a:ea typeface="Arial"/>
                          <a:cs typeface="Arial"/>
                        </a:rPr>
                        <a:t>Client owner</a:t>
                      </a:r>
                    </a:p>
                  </a:txBody>
                  <a:tcPr marL="91440" marR="91440" marT="45720" marB="45720">
                    <a:solidFill>
                      <a:srgbClr val="FFFFFF"/>
                    </a:solidFill>
                  </a:tcPr>
                </a:tc>
                <a:tc>
                  <a:txBody>
                    <a:bodyPr/>
                    <a:lstStyle/>
                    <a:p>
                      <a:r>
                        <a:rPr sz="1575" b="0">
                          <a:solidFill>
                            <a:srgbClr val="282039"/>
                          </a:solidFill>
                          <a:latin typeface="Arial"/>
                          <a:ea typeface="Arial"/>
                          <a:cs typeface="Arial"/>
                        </a:rPr>
                        <a:t>Owned sites and commercial decisions</a:t>
                      </a:r>
                    </a:p>
                  </a:txBody>
                  <a:tcPr marL="91440" marR="91440" marT="45720" marB="45720">
                    <a:solidFill>
                      <a:srgbClr val="FFFFFF"/>
                    </a:solidFill>
                  </a:tcPr>
                </a:tc>
                <a:tc>
                  <a:txBody>
                    <a:bodyPr/>
                    <a:lstStyle/>
                    <a:p>
                      <a:r>
                        <a:rPr sz="1575" b="0">
                          <a:solidFill>
                            <a:srgbClr val="282039"/>
                          </a:solidFill>
                          <a:latin typeface="Arial"/>
                          <a:ea typeface="Arial"/>
                          <a:cs typeface="Arial"/>
                        </a:rPr>
                        <a:t>No access to other clients</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Site operator</a:t>
                      </a:r>
                    </a:p>
                  </a:txBody>
                  <a:tcPr marL="91440" marR="91440" marT="45720" marB="45720">
                    <a:solidFill>
                      <a:srgbClr val="F0EBF7"/>
                    </a:solidFill>
                  </a:tcPr>
                </a:tc>
                <a:tc>
                  <a:txBody>
                    <a:bodyPr/>
                    <a:lstStyle/>
                    <a:p>
                      <a:r>
                        <a:rPr sz="1575" b="0">
                          <a:solidFill>
                            <a:srgbClr val="282039"/>
                          </a:solidFill>
                          <a:latin typeface="Arial"/>
                          <a:ea typeface="Arial"/>
                          <a:cs typeface="Arial"/>
                        </a:rPr>
                        <a:t>Assigned site and daily checks</a:t>
                      </a:r>
                    </a:p>
                  </a:txBody>
                  <a:tcPr marL="91440" marR="91440" marT="45720" marB="45720">
                    <a:solidFill>
                      <a:srgbClr val="F0EBF7"/>
                    </a:solidFill>
                  </a:tcPr>
                </a:tc>
                <a:tc>
                  <a:txBody>
                    <a:bodyPr/>
                    <a:lstStyle/>
                    <a:p>
                      <a:r>
                        <a:rPr sz="1575" b="0">
                          <a:solidFill>
                            <a:srgbClr val="282039"/>
                          </a:solidFill>
                          <a:latin typeface="Arial"/>
                          <a:ea typeface="Arial"/>
                          <a:cs typeface="Arial"/>
                        </a:rPr>
                        <a:t>Separate purchase and finance permissions</a:t>
                      </a:r>
                    </a:p>
                  </a:txBody>
                  <a:tcPr marL="91440" marR="91440" marT="45720" marB="45720">
                    <a:solidFill>
                      <a:srgbClr val="F0EBF7"/>
                    </a:solidFill>
                  </a:tcPr>
                </a:tc>
              </a:tr>
              <a:tr h="781050">
                <a:tc>
                  <a:txBody>
                    <a:bodyPr/>
                    <a:lstStyle/>
                    <a:p>
                      <a:r>
                        <a:rPr sz="1575" b="1">
                          <a:solidFill>
                            <a:srgbClr val="282039"/>
                          </a:solidFill>
                          <a:latin typeface="Arial"/>
                          <a:ea typeface="Arial"/>
                          <a:cs typeface="Arial"/>
                        </a:rPr>
                        <a:t>Support specialist</a:t>
                      </a:r>
                    </a:p>
                  </a:txBody>
                  <a:tcPr marL="91440" marR="91440" marT="45720" marB="45720">
                    <a:solidFill>
                      <a:srgbClr val="FFFFFF"/>
                    </a:solidFill>
                  </a:tcPr>
                </a:tc>
                <a:tc>
                  <a:txBody>
                    <a:bodyPr/>
                    <a:lstStyle/>
                    <a:p>
                      <a:r>
                        <a:rPr sz="1575" b="0">
                          <a:solidFill>
                            <a:srgbClr val="282039"/>
                          </a:solidFill>
                          <a:latin typeface="Arial"/>
                          <a:ea typeface="Arial"/>
                          <a:cs typeface="Arial"/>
                        </a:rPr>
                        <a:t>Assigned cases and approved tools</a:t>
                      </a:r>
                    </a:p>
                  </a:txBody>
                  <a:tcPr marL="91440" marR="91440" marT="45720" marB="45720">
                    <a:solidFill>
                      <a:srgbClr val="FFFFFF"/>
                    </a:solidFill>
                  </a:tcPr>
                </a:tc>
                <a:tc>
                  <a:txBody>
                    <a:bodyPr/>
                    <a:lstStyle/>
                    <a:p>
                      <a:r>
                        <a:rPr sz="1575" b="0">
                          <a:solidFill>
                            <a:srgbClr val="282039"/>
                          </a:solidFill>
                          <a:latin typeface="Arial"/>
                          <a:ea typeface="Arial"/>
                          <a:cs typeface="Arial"/>
                        </a:rPr>
                        <a:t>Time-limited device scope</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Triotech administrator</a:t>
                      </a:r>
                    </a:p>
                  </a:txBody>
                  <a:tcPr marL="91440" marR="91440" marT="45720" marB="45720">
                    <a:solidFill>
                      <a:srgbClr val="F0EBF7"/>
                    </a:solidFill>
                  </a:tcPr>
                </a:tc>
                <a:tc>
                  <a:txBody>
                    <a:bodyPr/>
                    <a:lstStyle/>
                    <a:p>
                      <a:r>
                        <a:rPr sz="1575" b="0">
                          <a:solidFill>
                            <a:srgbClr val="282039"/>
                          </a:solidFill>
                          <a:latin typeface="Arial"/>
                          <a:ea typeface="Arial"/>
                          <a:cs typeface="Arial"/>
                        </a:rPr>
                        <a:t>Customers, catalog and policies</a:t>
                      </a:r>
                    </a:p>
                  </a:txBody>
                  <a:tcPr marL="91440" marR="91440" marT="45720" marB="45720">
                    <a:solidFill>
                      <a:srgbClr val="F0EBF7"/>
                    </a:solidFill>
                  </a:tcPr>
                </a:tc>
                <a:tc>
                  <a:txBody>
                    <a:bodyPr/>
                    <a:lstStyle/>
                    <a:p>
                      <a:r>
                        <a:rPr sz="1575" b="0">
                          <a:solidFill>
                            <a:srgbClr val="282039"/>
                          </a:solidFill>
                          <a:latin typeface="Arial"/>
                          <a:ea typeface="Arial"/>
                          <a:cs typeface="Arial"/>
                        </a:rPr>
                        <a:t>Audited elevation for customer support</a:t>
                      </a:r>
                    </a:p>
                  </a:txBody>
                  <a:tcPr marL="91440" marR="91440" marT="45720" marB="45720">
                    <a:solidFill>
                      <a:srgbClr val="F0EBF7"/>
                    </a:solidFill>
                  </a:tcPr>
                </a:tc>
              </a:tr>
            </a:tbl>
          </a:graphicData>
        </a:graphic>
      </p:graphicFrame>
    </p:spTree>
    <p:extLst>
      <p:ext uri="{BB962C8B-B14F-4D97-AF65-F5344CB8AC3E}">
        <p14:creationId xmlns:p14="http://schemas.microsoft.com/office/powerpoint/2010/main" val="512264798"/>
      </p:ext>
    </p:extLst>
  </p:cSld>
</p:sld>
</file>

<file path=ppt/slides/slide12.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134ED6F-3DEF-4F39-8304-D2E11CBAA8D5}"/>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Trustworthy metrics need clear definitions</a:t>
            </a:r>
          </a:p>
        </p:txBody>
      </p:sp>
      <p:sp>
        <p:nvSpPr>
          <p:cNvPr id="2" name="">
            <a:extLst xmlns:a="http://schemas.openxmlformats.org/drawingml/2006/main">
              <a:ext uri="{FF2B5EF4-FFF2-40B4-BE49-F238E27FC236}">
                <a16:creationId xmlns:a16="http://schemas.microsoft.com/office/drawing/2014/main" id="{58422C76-7AD1-4307-B6FA-D84EE80C5258}"/>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Ride activity and financial results come from different sources.</a:t>
            </a:r>
          </a:p>
        </p:txBody>
      </p:sp>
      <p:sp>
        <p:nvSpPr>
          <p:cNvPr id="3" name="">
            <a:extLst xmlns:a="http://schemas.openxmlformats.org/drawingml/2006/main">
              <a:ext uri="{FF2B5EF4-FFF2-40B4-BE49-F238E27FC236}">
                <a16:creationId xmlns:a16="http://schemas.microsoft.com/office/drawing/2014/main" id="{6F0D56A5-EE5D-43BA-AAF2-D94F744C7BE9}"/>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Metrics must match the supported XD Dark Ride interface and the operator’s accounting source.</a:t>
            </a:r>
          </a:p>
        </p:txBody>
      </p:sp>
      <p:sp>
        <p:nvSpPr>
          <p:cNvPr id="4" name="">
            <a:extLst xmlns:a="http://schemas.openxmlformats.org/drawingml/2006/main">
              <a:ext uri="{FF2B5EF4-FFF2-40B4-BE49-F238E27FC236}">
                <a16:creationId xmlns:a16="http://schemas.microsoft.com/office/drawing/2014/main" id="{1B00EF53-65E3-44DA-A32A-600DEC1E8897}"/>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B15AB509-C360-4BA9-AC64-1B3D854831ED}"/>
              </a:ext>
            </a:extLst>
          </p:cNvPr>
          <p:cNvSpPr>
            <a:spLocks xmlns:a="http://schemas.openxmlformats.org/drawingml/2006/main" noGrp="1"/>
          </p:cNvSpPr>
          <p:nvPr/>
        </p:nvSpPr>
        <p:spPr>
          <a:xfrm xmlns:a="http://schemas.openxmlformats.org/drawingml/2006/main">
            <a:off x="590550" y="2209800"/>
            <a:ext cx="504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6A46BD"/>
                </a:solidFill>
                <a:latin typeface="Arial"/>
                <a:ea typeface="Arial"/>
                <a:cs typeface="Arial"/>
              </a:defRPr>
            </a:pPr>
            <a:r>
              <a:rPr sz="2250" b="1">
                <a:solidFill>
                  <a:srgbClr val="6A46BD"/>
                </a:solidFill>
                <a:latin typeface="Arial"/>
                <a:ea typeface="Arial"/>
                <a:cs typeface="Arial"/>
              </a:rPr>
              <a:t>Attraction telemetry</a:t>
            </a:r>
          </a:p>
        </p:txBody>
      </p:sp>
      <p:sp>
        <p:nvSpPr>
          <p:cNvPr id="6" name="">
            <a:extLst xmlns:a="http://schemas.openxmlformats.org/drawingml/2006/main">
              <a:ext uri="{FF2B5EF4-FFF2-40B4-BE49-F238E27FC236}">
                <a16:creationId xmlns:a16="http://schemas.microsoft.com/office/drawing/2014/main" id="{95BCFB7D-1F63-4E58-B7FB-9AB1D76A0B9E}"/>
              </a:ext>
            </a:extLst>
          </p:cNvPr>
          <p:cNvSpPr>
            <a:spLocks xmlns:a="http://schemas.openxmlformats.org/drawingml/2006/main" noGrp="1"/>
          </p:cNvSpPr>
          <p:nvPr/>
        </p:nvSpPr>
        <p:spPr>
          <a:xfrm xmlns:a="http://schemas.openxmlformats.org/drawingml/2006/main">
            <a:off x="590550" y="28956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Sessions and paid riders are different counts.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Track occupied seats, title versions and aborted cycles.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Show unknown or stale data explicitly.</a:t>
            </a:r>
          </a:p>
        </p:txBody>
      </p:sp>
      <p:sp>
        <p:nvSpPr>
          <p:cNvPr id="7" name="">
            <a:extLst xmlns:a="http://schemas.openxmlformats.org/drawingml/2006/main">
              <a:ext uri="{FF2B5EF4-FFF2-40B4-BE49-F238E27FC236}">
                <a16:creationId xmlns:a16="http://schemas.microsoft.com/office/drawing/2014/main" id="{114B3741-7A69-42DA-92D5-8A42A5624611}"/>
              </a:ext>
            </a:extLst>
          </p:cNvPr>
          <p:cNvSpPr>
            <a:spLocks xmlns:a="http://schemas.openxmlformats.org/drawingml/2006/main" noGrp="1"/>
          </p:cNvSpPr>
          <p:nvPr/>
        </p:nvSpPr>
        <p:spPr>
          <a:xfrm xmlns:a="http://schemas.openxmlformats.org/drawingml/2006/main">
            <a:off x="6162675" y="2209800"/>
            <a:ext cx="504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6A46BD"/>
                </a:solidFill>
                <a:latin typeface="Arial"/>
                <a:ea typeface="Arial"/>
                <a:cs typeface="Arial"/>
              </a:defRPr>
            </a:pPr>
            <a:r>
              <a:rPr sz="2250" b="1">
                <a:solidFill>
                  <a:srgbClr val="6A46BD"/>
                </a:solidFill>
                <a:latin typeface="Arial"/>
                <a:ea typeface="Arial"/>
                <a:cs typeface="Arial"/>
              </a:rPr>
              <a:t>Sales and availability</a:t>
            </a:r>
          </a:p>
        </p:txBody>
      </p:sp>
      <p:sp>
        <p:nvSpPr>
          <p:cNvPr id="8" name="">
            <a:extLst xmlns:a="http://schemas.openxmlformats.org/drawingml/2006/main">
              <a:ext uri="{FF2B5EF4-FFF2-40B4-BE49-F238E27FC236}">
                <a16:creationId xmlns:a16="http://schemas.microsoft.com/office/drawing/2014/main" id="{97B49D86-BBCA-44E6-B8EB-B0F03F2483DB}"/>
              </a:ext>
            </a:extLst>
          </p:cNvPr>
          <p:cNvSpPr>
            <a:spLocks xmlns:a="http://schemas.openxmlformats.org/drawingml/2006/main" noGrp="1"/>
          </p:cNvSpPr>
          <p:nvPr/>
        </p:nvSpPr>
        <p:spPr>
          <a:xfrm xmlns:a="http://schemas.openxmlformats.org/drawingml/2006/main">
            <a:off x="6162675" y="28956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Net sales come from POS or cashless reconciliation.</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Revenue estimates must say they are estimates.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A heartbeat does not establish ride readiness.</a:t>
            </a:r>
          </a:p>
        </p:txBody>
      </p:sp>
    </p:spTree>
    <p:extLst>
      <p:ext uri="{BB962C8B-B14F-4D97-AF65-F5344CB8AC3E}">
        <p14:creationId xmlns:p14="http://schemas.microsoft.com/office/powerpoint/2010/main" val="1054079246"/>
      </p:ext>
    </p:extLst>
  </p:cSld>
</p:sld>
</file>

<file path=ppt/slides/slide13.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B770774-38B8-4477-9633-32D917DB2D39}"/>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Integration architecture</a:t>
            </a:r>
          </a:p>
        </p:txBody>
      </p:sp>
      <p:sp>
        <p:nvSpPr>
          <p:cNvPr id="2" name="">
            <a:extLst xmlns:a="http://schemas.openxmlformats.org/drawingml/2006/main">
              <a:ext uri="{FF2B5EF4-FFF2-40B4-BE49-F238E27FC236}">
                <a16:creationId xmlns:a16="http://schemas.microsoft.com/office/drawing/2014/main" id="{817573AE-87FB-405A-91BD-3974A86B0D04}"/>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 dedicated XD Dark Ride adapter connects the attraction to reusable Playbox services.</a:t>
            </a:r>
          </a:p>
        </p:txBody>
      </p:sp>
      <p:sp>
        <p:nvSpPr>
          <p:cNvPr id="3" name="">
            <a:extLst xmlns:a="http://schemas.openxmlformats.org/drawingml/2006/main">
              <a:ext uri="{FF2B5EF4-FFF2-40B4-BE49-F238E27FC236}">
                <a16:creationId xmlns:a16="http://schemas.microsoft.com/office/drawing/2014/main" id="{2D0D3633-4AF3-4134-A375-C77C5B01F525}"/>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Local ride-control and safety systems remain authoritative.</a:t>
            </a:r>
          </a:p>
        </p:txBody>
      </p:sp>
      <p:sp>
        <p:nvSpPr>
          <p:cNvPr id="4" name="">
            <a:extLst xmlns:a="http://schemas.openxmlformats.org/drawingml/2006/main">
              <a:ext uri="{FF2B5EF4-FFF2-40B4-BE49-F238E27FC236}">
                <a16:creationId xmlns:a16="http://schemas.microsoft.com/office/drawing/2014/main" id="{1DA03EF1-B51B-422E-BCFC-BD059BAF7219}"/>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13</a:t>
            </a:r>
          </a:p>
        </p:txBody>
      </p:sp>
      <p:graphicFrame>
        <p:nvGraphicFramePr>
          <p:cNvPr id="10" name=""/>
          <p:cNvGraphicFramePr/>
          <p:nvPr/>
        </p:nvGraphicFramePr>
        <p:xfrm>
          <a:off xmlns:a="http://schemas.openxmlformats.org/drawingml/2006/main" x="590550" y="1905000"/>
          <a:ext xmlns:a="http://schemas.openxmlformats.org/drawingml/2006/main" cx="10991850" cy="3905250"/>
        </p:xfrm>
        <a:graphic xmlns:a="http://schemas.openxmlformats.org/drawingml/2006/main">
          <a:graphicData uri="http://schemas.openxmlformats.org/drawingml/2006/table">
            <a:tbl>
              <a:tblPr/>
              <a:tblGrid>
                <a:gridCol w="2762250"/>
                <a:gridCol w="4114800"/>
                <a:gridCol w="4114800"/>
              </a:tblGrid>
              <a:tr h="781050">
                <a:tc>
                  <a:txBody>
                    <a:bodyPr/>
                    <a:lstStyle/>
                    <a:p>
                      <a:r>
                        <a:rPr sz="1575" b="1">
                          <a:solidFill>
                            <a:srgbClr val="F2E8FF"/>
                          </a:solidFill>
                          <a:latin typeface="Arial"/>
                          <a:ea typeface="Arial"/>
                          <a:cs typeface="Arial"/>
                        </a:rPr>
                        <a:t>Layer</a:t>
                      </a:r>
                    </a:p>
                  </a:txBody>
                  <a:tcPr marL="91440" marR="91440" marT="45720" marB="45720">
                    <a:solidFill>
                      <a:srgbClr val="3D2B56"/>
                    </a:solidFill>
                  </a:tcPr>
                </a:tc>
                <a:tc>
                  <a:txBody>
                    <a:bodyPr/>
                    <a:lstStyle/>
                    <a:p>
                      <a:r>
                        <a:rPr sz="1575" b="1">
                          <a:solidFill>
                            <a:srgbClr val="F2E8FF"/>
                          </a:solidFill>
                          <a:latin typeface="Arial"/>
                          <a:ea typeface="Arial"/>
                          <a:cs typeface="Arial"/>
                        </a:rPr>
                        <a:t>Responsibility</a:t>
                      </a:r>
                    </a:p>
                  </a:txBody>
                  <a:tcPr marL="91440" marR="91440" marT="45720" marB="45720">
                    <a:solidFill>
                      <a:srgbClr val="3D2B56"/>
                    </a:solidFill>
                  </a:tcPr>
                </a:tc>
                <a:tc>
                  <a:txBody>
                    <a:bodyPr/>
                    <a:lstStyle/>
                    <a:p>
                      <a:r>
                        <a:rPr sz="1575" b="1">
                          <a:solidFill>
                            <a:srgbClr val="F2E8FF"/>
                          </a:solidFill>
                          <a:latin typeface="Arial"/>
                          <a:ea typeface="Arial"/>
                          <a:cs typeface="Arial"/>
                        </a:rPr>
                        <a:t>Control</a:t>
                      </a:r>
                    </a:p>
                  </a:txBody>
                  <a:tcPr marL="91440" marR="91440" marT="45720" marB="45720">
                    <a:solidFill>
                      <a:srgbClr val="3D2B56"/>
                    </a:solidFill>
                  </a:tcPr>
                </a:tc>
              </a:tr>
              <a:tr h="781050">
                <a:tc>
                  <a:txBody>
                    <a:bodyPr/>
                    <a:lstStyle/>
                    <a:p>
                      <a:r>
                        <a:rPr sz="1575" b="1">
                          <a:solidFill>
                            <a:srgbClr val="282039"/>
                          </a:solidFill>
                          <a:latin typeface="Arial"/>
                          <a:ea typeface="Arial"/>
                          <a:cs typeface="Arial"/>
                        </a:rPr>
                        <a:t>Machine agent</a:t>
                      </a:r>
                    </a:p>
                  </a:txBody>
                  <a:tcPr marL="91440" marR="91440" marT="45720" marB="45720">
                    <a:solidFill>
                      <a:srgbClr val="FFFFFF"/>
                    </a:solidFill>
                  </a:tcPr>
                </a:tc>
                <a:tc>
                  <a:txBody>
                    <a:bodyPr/>
                    <a:lstStyle/>
                    <a:p>
                      <a:r>
                        <a:rPr sz="1575" b="0">
                          <a:solidFill>
                            <a:srgbClr val="282039"/>
                          </a:solidFill>
                          <a:latin typeface="Arial"/>
                          <a:ea typeface="Arial"/>
                          <a:cs typeface="Arial"/>
                        </a:rPr>
                        <a:t>Vendor adapters, offline queue and signed content</a:t>
                      </a:r>
                    </a:p>
                  </a:txBody>
                  <a:tcPr marL="91440" marR="91440" marT="45720" marB="45720">
                    <a:solidFill>
                      <a:srgbClr val="FFFFFF"/>
                    </a:solidFill>
                  </a:tcPr>
                </a:tc>
                <a:tc>
                  <a:txBody>
                    <a:bodyPr/>
                    <a:lstStyle/>
                    <a:p>
                      <a:r>
                        <a:rPr sz="1575" b="0">
                          <a:solidFill>
                            <a:srgbClr val="282039"/>
                          </a:solidFill>
                          <a:latin typeface="Arial"/>
                          <a:ea typeface="Arial"/>
                          <a:cs typeface="Arial"/>
                        </a:rPr>
                        <a:t>Outbound identity and fresh local checks</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Platform services</a:t>
                      </a:r>
                    </a:p>
                  </a:txBody>
                  <a:tcPr marL="91440" marR="91440" marT="45720" marB="45720">
                    <a:solidFill>
                      <a:srgbClr val="F0EBF7"/>
                    </a:solidFill>
                  </a:tcPr>
                </a:tc>
                <a:tc>
                  <a:txBody>
                    <a:bodyPr/>
                    <a:lstStyle/>
                    <a:p>
                      <a:r>
                        <a:rPr sz="1575" b="0">
                          <a:solidFill>
                            <a:srgbClr val="282039"/>
                          </a:solidFill>
                          <a:latin typeface="Arial"/>
                          <a:ea typeface="Arial"/>
                          <a:cs typeface="Arial"/>
                        </a:rPr>
                        <a:t>Tenant data, reports, cases and entitlements</a:t>
                      </a:r>
                    </a:p>
                  </a:txBody>
                  <a:tcPr marL="91440" marR="91440" marT="45720" marB="45720">
                    <a:solidFill>
                      <a:srgbClr val="F0EBF7"/>
                    </a:solidFill>
                  </a:tcPr>
                </a:tc>
                <a:tc>
                  <a:txBody>
                    <a:bodyPr/>
                    <a:lstStyle/>
                    <a:p>
                      <a:r>
                        <a:rPr sz="1575" b="0">
                          <a:solidFill>
                            <a:srgbClr val="282039"/>
                          </a:solidFill>
                          <a:latin typeface="Arial"/>
                          <a:ea typeface="Arial"/>
                          <a:cs typeface="Arial"/>
                        </a:rPr>
                        <a:t>Server-side access checks and audit</a:t>
                      </a:r>
                    </a:p>
                  </a:txBody>
                  <a:tcPr marL="91440" marR="91440" marT="45720" marB="45720">
                    <a:solidFill>
                      <a:srgbClr val="F0EBF7"/>
                    </a:solidFill>
                  </a:tcPr>
                </a:tc>
              </a:tr>
              <a:tr h="781050">
                <a:tc>
                  <a:txBody>
                    <a:bodyPr/>
                    <a:lstStyle/>
                    <a:p>
                      <a:r>
                        <a:rPr sz="1575" b="1">
                          <a:solidFill>
                            <a:srgbClr val="282039"/>
                          </a:solidFill>
                          <a:latin typeface="Arial"/>
                          <a:ea typeface="Arial"/>
                          <a:cs typeface="Arial"/>
                        </a:rPr>
                        <a:t>MCP support broker</a:t>
                      </a:r>
                    </a:p>
                  </a:txBody>
                  <a:tcPr marL="91440" marR="91440" marT="45720" marB="45720">
                    <a:solidFill>
                      <a:srgbClr val="FFFFFF"/>
                    </a:solidFill>
                  </a:tcPr>
                </a:tc>
                <a:tc>
                  <a:txBody>
                    <a:bodyPr/>
                    <a:lstStyle/>
                    <a:p>
                      <a:r>
                        <a:rPr sz="1575" b="0">
                          <a:solidFill>
                            <a:srgbClr val="282039"/>
                          </a:solidFill>
                          <a:latin typeface="Arial"/>
                          <a:ea typeface="Arial"/>
                          <a:cs typeface="Arial"/>
                        </a:rPr>
                        <a:t>Bounded diagnostics and runbook actions</a:t>
                      </a:r>
                    </a:p>
                  </a:txBody>
                  <a:tcPr marL="91440" marR="91440" marT="45720" marB="45720">
                    <a:solidFill>
                      <a:srgbClr val="FFFFFF"/>
                    </a:solidFill>
                  </a:tcPr>
                </a:tc>
                <a:tc>
                  <a:txBody>
                    <a:bodyPr/>
                    <a:lstStyle/>
                    <a:p>
                      <a:r>
                        <a:rPr sz="1575" b="0">
                          <a:solidFill>
                            <a:srgbClr val="282039"/>
                          </a:solidFill>
                          <a:latin typeface="Arial"/>
                          <a:ea typeface="Arial"/>
                          <a:cs typeface="Arial"/>
                        </a:rPr>
                        <a:t>Independent policy and fresh state checks</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Content delivery</a:t>
                      </a:r>
                    </a:p>
                  </a:txBody>
                  <a:tcPr marL="91440" marR="91440" marT="45720" marB="45720">
                    <a:solidFill>
                      <a:srgbClr val="F0EBF7"/>
                    </a:solidFill>
                  </a:tcPr>
                </a:tc>
                <a:tc>
                  <a:txBody>
                    <a:bodyPr/>
                    <a:lstStyle/>
                    <a:p>
                      <a:r>
                        <a:rPr sz="1575" b="0">
                          <a:solidFill>
                            <a:srgbClr val="282039"/>
                          </a:solidFill>
                          <a:latin typeface="Arial"/>
                          <a:ea typeface="Arial"/>
                          <a:cs typeface="Arial"/>
                        </a:rPr>
                        <a:t>Signed package and staged activation</a:t>
                      </a:r>
                    </a:p>
                  </a:txBody>
                  <a:tcPr marL="91440" marR="91440" marT="45720" marB="45720">
                    <a:solidFill>
                      <a:srgbClr val="F0EBF7"/>
                    </a:solidFill>
                  </a:tcPr>
                </a:tc>
                <a:tc>
                  <a:txBody>
                    <a:bodyPr/>
                    <a:lstStyle/>
                    <a:p>
                      <a:r>
                        <a:rPr sz="1575" b="0">
                          <a:solidFill>
                            <a:srgbClr val="282039"/>
                          </a:solidFill>
                          <a:latin typeface="Arial"/>
                          <a:ea typeface="Arial"/>
                          <a:cs typeface="Arial"/>
                        </a:rPr>
                        <a:t>Compatibility, idle window and rollback</a:t>
                      </a:r>
                    </a:p>
                  </a:txBody>
                  <a:tcPr marL="91440" marR="91440" marT="45720" marB="45720">
                    <a:solidFill>
                      <a:srgbClr val="F0EBF7"/>
                    </a:solidFill>
                  </a:tcPr>
                </a:tc>
              </a:tr>
            </a:tbl>
          </a:graphicData>
        </a:graphic>
      </p:graphicFrame>
    </p:spTree>
    <p:extLst>
      <p:ext uri="{BB962C8B-B14F-4D97-AF65-F5344CB8AC3E}">
        <p14:creationId xmlns:p14="http://schemas.microsoft.com/office/powerpoint/2010/main" val="241296988"/>
      </p:ext>
    </p:extLst>
  </p:cSld>
</p:sld>
</file>

<file path=ppt/slides/slide14.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974AF91-3D98-4D50-BBC1-DE934C752EDD}"/>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Automation has a defined operating boundary</a:t>
            </a:r>
          </a:p>
        </p:txBody>
      </p:sp>
      <p:sp>
        <p:nvSpPr>
          <p:cNvPr id="2" name="">
            <a:extLst xmlns:a="http://schemas.openxmlformats.org/drawingml/2006/main">
              <a:ext uri="{FF2B5EF4-FFF2-40B4-BE49-F238E27FC236}">
                <a16:creationId xmlns:a16="http://schemas.microsoft.com/office/drawing/2014/main" id="{6FB41E4E-C863-4B42-A80E-8DDCD8FA5807}"/>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The model proposes actions. The service layer decides what is permitted.</a:t>
            </a:r>
          </a:p>
        </p:txBody>
      </p:sp>
      <p:sp>
        <p:nvSpPr>
          <p:cNvPr id="3" name="">
            <a:extLst xmlns:a="http://schemas.openxmlformats.org/drawingml/2006/main">
              <a:ext uri="{FF2B5EF4-FFF2-40B4-BE49-F238E27FC236}">
                <a16:creationId xmlns:a16="http://schemas.microsoft.com/office/drawing/2014/main" id="{BB2A9172-118E-4E15-9F2F-EF29ED42C905}"/>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Start the pilot with read-only diagnostics. Add repair actions only after joint validation.</a:t>
            </a:r>
          </a:p>
        </p:txBody>
      </p:sp>
      <p:sp>
        <p:nvSpPr>
          <p:cNvPr id="4" name="">
            <a:extLst xmlns:a="http://schemas.openxmlformats.org/drawingml/2006/main">
              <a:ext uri="{FF2B5EF4-FFF2-40B4-BE49-F238E27FC236}">
                <a16:creationId xmlns:a16="http://schemas.microsoft.com/office/drawing/2014/main" id="{C19B6024-7501-485E-B5E1-166ADA071492}"/>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14</a:t>
            </a:r>
          </a:p>
        </p:txBody>
      </p:sp>
      <p:graphicFrame>
        <p:nvGraphicFramePr>
          <p:cNvPr id="10" name=""/>
          <p:cNvGraphicFramePr/>
          <p:nvPr/>
        </p:nvGraphicFramePr>
        <p:xfrm>
          <a:off xmlns:a="http://schemas.openxmlformats.org/drawingml/2006/main" x="590550" y="1905000"/>
          <a:ext xmlns:a="http://schemas.openxmlformats.org/drawingml/2006/main" cx="10991850" cy="3905250"/>
        </p:xfrm>
        <a:graphic xmlns:a="http://schemas.openxmlformats.org/drawingml/2006/main">
          <a:graphicData uri="http://schemas.openxmlformats.org/drawingml/2006/table">
            <a:tbl>
              <a:tblPr/>
              <a:tblGrid>
                <a:gridCol w="2762250"/>
                <a:gridCol w="4114800"/>
                <a:gridCol w="4114800"/>
              </a:tblGrid>
              <a:tr h="781050">
                <a:tc>
                  <a:txBody>
                    <a:bodyPr/>
                    <a:lstStyle/>
                    <a:p>
                      <a:r>
                        <a:rPr sz="1575" b="1">
                          <a:solidFill>
                            <a:srgbClr val="F2E8FF"/>
                          </a:solidFill>
                          <a:latin typeface="Arial"/>
                          <a:ea typeface="Arial"/>
                          <a:cs typeface="Arial"/>
                        </a:rPr>
                        <a:t>Observe</a:t>
                      </a:r>
                    </a:p>
                  </a:txBody>
                  <a:tcPr marL="91440" marR="91440" marT="45720" marB="45720">
                    <a:solidFill>
                      <a:srgbClr val="3D2B56"/>
                    </a:solidFill>
                  </a:tcPr>
                </a:tc>
                <a:tc>
                  <a:txBody>
                    <a:bodyPr/>
                    <a:lstStyle/>
                    <a:p>
                      <a:r>
                        <a:rPr sz="1575" b="1">
                          <a:solidFill>
                            <a:srgbClr val="F2E8FF"/>
                          </a:solidFill>
                          <a:latin typeface="Arial"/>
                          <a:ea typeface="Arial"/>
                          <a:cs typeface="Arial"/>
                        </a:rPr>
                        <a:t>Controlled repair</a:t>
                      </a:r>
                    </a:p>
                  </a:txBody>
                  <a:tcPr marL="91440" marR="91440" marT="45720" marB="45720">
                    <a:solidFill>
                      <a:srgbClr val="3D2B56"/>
                    </a:solidFill>
                  </a:tcPr>
                </a:tc>
                <a:tc>
                  <a:txBody>
                    <a:bodyPr/>
                    <a:lstStyle/>
                    <a:p>
                      <a:r>
                        <a:rPr sz="1575" b="1">
                          <a:solidFill>
                            <a:srgbClr val="F2E8FF"/>
                          </a:solidFill>
                          <a:latin typeface="Arial"/>
                          <a:ea typeface="Arial"/>
                          <a:cs typeface="Arial"/>
                        </a:rPr>
                        <a:t>Escalate locally</a:t>
                      </a:r>
                    </a:p>
                  </a:txBody>
                  <a:tcPr marL="91440" marR="91440" marT="45720" marB="45720">
                    <a:solidFill>
                      <a:srgbClr val="3D2B56"/>
                    </a:solidFill>
                  </a:tcPr>
                </a:tc>
              </a:tr>
              <a:tr h="781050">
                <a:tc>
                  <a:txBody>
                    <a:bodyPr/>
                    <a:lstStyle/>
                    <a:p>
                      <a:r>
                        <a:rPr sz="1575" b="1">
                          <a:solidFill>
                            <a:srgbClr val="282039"/>
                          </a:solidFill>
                          <a:latin typeface="Arial"/>
                          <a:ea typeface="Arial"/>
                          <a:cs typeface="Arial"/>
                        </a:rPr>
                        <a:t>Read health and versions</a:t>
                      </a:r>
                    </a:p>
                  </a:txBody>
                  <a:tcPr marL="91440" marR="91440" marT="45720" marB="45720">
                    <a:solidFill>
                      <a:srgbClr val="FFFFFF"/>
                    </a:solidFill>
                  </a:tcPr>
                </a:tc>
                <a:tc>
                  <a:txBody>
                    <a:bodyPr/>
                    <a:lstStyle/>
                    <a:p>
                      <a:r>
                        <a:rPr sz="1575" b="0">
                          <a:solidFill>
                            <a:srgbClr val="282039"/>
                          </a:solidFill>
                          <a:latin typeface="Arial"/>
                          <a:ea typeface="Arial"/>
                          <a:cs typeface="Arial"/>
                        </a:rPr>
                        <a:t>Vendor-approved software action</a:t>
                      </a:r>
                    </a:p>
                  </a:txBody>
                  <a:tcPr marL="91440" marR="91440" marT="45720" marB="45720">
                    <a:solidFill>
                      <a:srgbClr val="FFFFFF"/>
                    </a:solidFill>
                  </a:tcPr>
                </a:tc>
                <a:tc>
                  <a:txBody>
                    <a:bodyPr/>
                    <a:lstStyle/>
                    <a:p>
                      <a:r>
                        <a:rPr sz="1575" b="0">
                          <a:solidFill>
                            <a:srgbClr val="282039"/>
                          </a:solidFill>
                          <a:latin typeface="Arial"/>
                          <a:ea typeface="Arial"/>
                          <a:cs typeface="Arial"/>
                        </a:rPr>
                        <a:t>Motion or restraint fault</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Collect redacted logs</a:t>
                      </a:r>
                    </a:p>
                  </a:txBody>
                  <a:tcPr marL="91440" marR="91440" marT="45720" marB="45720">
                    <a:solidFill>
                      <a:srgbClr val="F0EBF7"/>
                    </a:solidFill>
                  </a:tcPr>
                </a:tc>
                <a:tc>
                  <a:txBody>
                    <a:bodyPr/>
                    <a:lstStyle/>
                    <a:p>
                      <a:r>
                        <a:rPr sz="1575" b="0">
                          <a:solidFill>
                            <a:srgbClr val="282039"/>
                          </a:solidFill>
                          <a:latin typeface="Arial"/>
                          <a:ea typeface="Arial"/>
                          <a:cs typeface="Arial"/>
                        </a:rPr>
                        <a:t>Explicit device-scoped approval</a:t>
                      </a:r>
                    </a:p>
                  </a:txBody>
                  <a:tcPr marL="91440" marR="91440" marT="45720" marB="45720">
                    <a:solidFill>
                      <a:srgbClr val="F0EBF7"/>
                    </a:solidFill>
                  </a:tcPr>
                </a:tc>
                <a:tc>
                  <a:txBody>
                    <a:bodyPr/>
                    <a:lstStyle/>
                    <a:p>
                      <a:r>
                        <a:rPr sz="1575" b="0">
                          <a:solidFill>
                            <a:srgbClr val="282039"/>
                          </a:solidFill>
                          <a:latin typeface="Arial"/>
                          <a:ea typeface="Arial"/>
                          <a:cs typeface="Arial"/>
                        </a:rPr>
                        <a:t>Emergency-stop condition</a:t>
                      </a:r>
                    </a:p>
                  </a:txBody>
                  <a:tcPr marL="91440" marR="91440" marT="45720" marB="45720">
                    <a:solidFill>
                      <a:srgbClr val="F0EBF7"/>
                    </a:solidFill>
                  </a:tcPr>
                </a:tc>
              </a:tr>
              <a:tr h="781050">
                <a:tc>
                  <a:txBody>
                    <a:bodyPr/>
                    <a:lstStyle/>
                    <a:p>
                      <a:r>
                        <a:rPr sz="1575" b="1">
                          <a:solidFill>
                            <a:srgbClr val="282039"/>
                          </a:solidFill>
                          <a:latin typeface="Arial"/>
                          <a:ea typeface="Arial"/>
                          <a:cs typeface="Arial"/>
                        </a:rPr>
                        <a:t>Cite an approved runbook</a:t>
                      </a:r>
                    </a:p>
                  </a:txBody>
                  <a:tcPr marL="91440" marR="91440" marT="45720" marB="45720">
                    <a:solidFill>
                      <a:srgbClr val="FFFFFF"/>
                    </a:solidFill>
                  </a:tcPr>
                </a:tc>
                <a:tc>
                  <a:txBody>
                    <a:bodyPr/>
                    <a:lstStyle/>
                    <a:p>
                      <a:r>
                        <a:rPr sz="1575" b="0">
                          <a:solidFill>
                            <a:srgbClr val="282039"/>
                          </a:solidFill>
                          <a:latin typeface="Arial"/>
                          <a:ea typeface="Arial"/>
                          <a:cs typeface="Arial"/>
                        </a:rPr>
                        <a:t>Fresh idle-state check</a:t>
                      </a:r>
                    </a:p>
                  </a:txBody>
                  <a:tcPr marL="91440" marR="91440" marT="45720" marB="45720">
                    <a:solidFill>
                      <a:srgbClr val="FFFFFF"/>
                    </a:solidFill>
                  </a:tcPr>
                </a:tc>
                <a:tc>
                  <a:txBody>
                    <a:bodyPr/>
                    <a:lstStyle/>
                    <a:p>
                      <a:r>
                        <a:rPr sz="1575" b="0">
                          <a:solidFill>
                            <a:srgbClr val="282039"/>
                          </a:solidFill>
                          <a:latin typeface="Arial"/>
                          <a:ea typeface="Arial"/>
                          <a:cs typeface="Arial"/>
                        </a:rPr>
                        <a:t>Unknown controller state</a:t>
                      </a:r>
                    </a:p>
                  </a:txBody>
                  <a:tcPr marL="91440" marR="91440" marT="45720" marB="45720">
                    <a:solidFill>
                      <a:srgbClr val="FFFFFF"/>
                    </a:solidFill>
                  </a:tcPr>
                </a:tc>
              </a:tr>
              <a:tr h="781050">
                <a:tc>
                  <a:txBody>
                    <a:bodyPr/>
                    <a:lstStyle/>
                    <a:p>
                      <a:r>
                        <a:rPr sz="1575" b="1">
                          <a:solidFill>
                            <a:srgbClr val="282039"/>
                          </a:solidFill>
                          <a:latin typeface="Arial"/>
                          <a:ea typeface="Arial"/>
                          <a:cs typeface="Arial"/>
                        </a:rPr>
                        <a:t>Prepare a service packet</a:t>
                      </a:r>
                    </a:p>
                  </a:txBody>
                  <a:tcPr marL="91440" marR="91440" marT="45720" marB="45720">
                    <a:solidFill>
                      <a:srgbClr val="F0EBF7"/>
                    </a:solidFill>
                  </a:tcPr>
                </a:tc>
                <a:tc>
                  <a:txBody>
                    <a:bodyPr/>
                    <a:lstStyle/>
                    <a:p>
                      <a:r>
                        <a:rPr sz="1575" b="0">
                          <a:solidFill>
                            <a:srgbClr val="282039"/>
                          </a:solidFill>
                          <a:latin typeface="Arial"/>
                          <a:ea typeface="Arial"/>
                          <a:cs typeface="Arial"/>
                        </a:rPr>
                        <a:t>One attempt and outcome verification</a:t>
                      </a:r>
                    </a:p>
                  </a:txBody>
                  <a:tcPr marL="91440" marR="91440" marT="45720" marB="45720">
                    <a:solidFill>
                      <a:srgbClr val="F0EBF7"/>
                    </a:solidFill>
                  </a:tcPr>
                </a:tc>
                <a:tc>
                  <a:txBody>
                    <a:bodyPr/>
                    <a:lstStyle/>
                    <a:p>
                      <a:r>
                        <a:rPr sz="1575" b="0">
                          <a:solidFill>
                            <a:srgbClr val="282039"/>
                          </a:solidFill>
                          <a:latin typeface="Arial"/>
                          <a:ea typeface="Arial"/>
                          <a:cs typeface="Arial"/>
                        </a:rPr>
                        <a:t>Calibration or physical repair</a:t>
                      </a:r>
                    </a:p>
                  </a:txBody>
                  <a:tcPr marL="91440" marR="91440" marT="45720" marB="45720">
                    <a:solidFill>
                      <a:srgbClr val="F0EBF7"/>
                    </a:solidFill>
                  </a:tcPr>
                </a:tc>
              </a:tr>
            </a:tbl>
          </a:graphicData>
        </a:graphic>
      </p:graphicFrame>
    </p:spTree>
    <p:extLst>
      <p:ext uri="{BB962C8B-B14F-4D97-AF65-F5344CB8AC3E}">
        <p14:creationId xmlns:p14="http://schemas.microsoft.com/office/powerpoint/2010/main" val="2074687637"/>
      </p:ext>
    </p:extLst>
  </p:cSld>
</p:sld>
</file>

<file path=ppt/slides/slide15.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CC17FB0-A154-4361-95E4-EE732EE84B9C}"/>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A staged joint pilot</a:t>
            </a:r>
          </a:p>
        </p:txBody>
      </p:sp>
      <p:sp>
        <p:nvSpPr>
          <p:cNvPr id="2" name="">
            <a:extLst xmlns:a="http://schemas.openxmlformats.org/drawingml/2006/main">
              <a:ext uri="{FF2B5EF4-FFF2-40B4-BE49-F238E27FC236}">
                <a16:creationId xmlns:a16="http://schemas.microsoft.com/office/drawing/2014/main" id="{644C7577-CA94-4313-8CD7-454ADD28B3A6}"/>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An 18-week planning sequence, dependent on hardware access and licensing.</a:t>
            </a:r>
          </a:p>
        </p:txBody>
      </p:sp>
      <p:sp>
        <p:nvSpPr>
          <p:cNvPr id="3" name="">
            <a:extLst xmlns:a="http://schemas.openxmlformats.org/drawingml/2006/main">
              <a:ext uri="{FF2B5EF4-FFF2-40B4-BE49-F238E27FC236}">
                <a16:creationId xmlns:a16="http://schemas.microsoft.com/office/drawing/2014/main" id="{B113B58C-5409-4B0C-AEEA-AD601C1959D9}"/>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Timing is an assumption. Extend observation if the incident sample is too small.</a:t>
            </a:r>
          </a:p>
        </p:txBody>
      </p:sp>
      <p:sp>
        <p:nvSpPr>
          <p:cNvPr id="4" name="">
            <a:extLst xmlns:a="http://schemas.openxmlformats.org/drawingml/2006/main">
              <a:ext uri="{FF2B5EF4-FFF2-40B4-BE49-F238E27FC236}">
                <a16:creationId xmlns:a16="http://schemas.microsoft.com/office/drawing/2014/main" id="{58F2E54B-F1EA-40C6-96B8-39F1EE57ADEE}"/>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15</a:t>
            </a:r>
          </a:p>
        </p:txBody>
      </p:sp>
      <p:graphicFrame>
        <p:nvGraphicFramePr>
          <p:cNvPr id="10" name=""/>
          <p:cNvGraphicFramePr/>
          <p:nvPr/>
        </p:nvGraphicFramePr>
        <p:xfrm>
          <a:off xmlns:a="http://schemas.openxmlformats.org/drawingml/2006/main" x="590550" y="1905000"/>
          <a:ext xmlns:a="http://schemas.openxmlformats.org/drawingml/2006/main" cx="10991850" cy="4057650"/>
        </p:xfrm>
        <a:graphic xmlns:a="http://schemas.openxmlformats.org/drawingml/2006/main">
          <a:graphicData uri="http://schemas.openxmlformats.org/drawingml/2006/table">
            <a:tbl>
              <a:tblPr/>
              <a:tblGrid>
                <a:gridCol w="2762250"/>
                <a:gridCol w="4114800"/>
                <a:gridCol w="4114800"/>
              </a:tblGrid>
              <a:tr h="676275">
                <a:tc>
                  <a:txBody>
                    <a:bodyPr/>
                    <a:lstStyle/>
                    <a:p>
                      <a:r>
                        <a:rPr sz="1575" b="1">
                          <a:solidFill>
                            <a:srgbClr val="F2E8FF"/>
                          </a:solidFill>
                          <a:latin typeface="Arial"/>
                          <a:ea typeface="Arial"/>
                          <a:cs typeface="Arial"/>
                        </a:rPr>
                        <a:t>Window</a:t>
                      </a:r>
                    </a:p>
                  </a:txBody>
                  <a:tcPr marL="91440" marR="91440" marT="45720" marB="45720">
                    <a:solidFill>
                      <a:srgbClr val="3D2B56"/>
                    </a:solidFill>
                  </a:tcPr>
                </a:tc>
                <a:tc>
                  <a:txBody>
                    <a:bodyPr/>
                    <a:lstStyle/>
                    <a:p>
                      <a:r>
                        <a:rPr sz="1575" b="1">
                          <a:solidFill>
                            <a:srgbClr val="F2E8FF"/>
                          </a:solidFill>
                          <a:latin typeface="Arial"/>
                          <a:ea typeface="Arial"/>
                          <a:cs typeface="Arial"/>
                        </a:rPr>
                        <a:t>Work</a:t>
                      </a:r>
                    </a:p>
                  </a:txBody>
                  <a:tcPr marL="91440" marR="91440" marT="45720" marB="45720">
                    <a:solidFill>
                      <a:srgbClr val="3D2B56"/>
                    </a:solidFill>
                  </a:tcPr>
                </a:tc>
                <a:tc>
                  <a:txBody>
                    <a:bodyPr/>
                    <a:lstStyle/>
                    <a:p>
                      <a:r>
                        <a:rPr sz="1575" b="1">
                          <a:solidFill>
                            <a:srgbClr val="F2E8FF"/>
                          </a:solidFill>
                          <a:latin typeface="Arial"/>
                          <a:ea typeface="Arial"/>
                          <a:cs typeface="Arial"/>
                        </a:rPr>
                        <a:t>Decision gate</a:t>
                      </a:r>
                    </a:p>
                  </a:txBody>
                  <a:tcPr marL="91440" marR="91440" marT="45720" marB="45720">
                    <a:solidFill>
                      <a:srgbClr val="3D2B56"/>
                    </a:solidFill>
                  </a:tcPr>
                </a:tc>
              </a:tr>
              <a:tr h="676275">
                <a:tc>
                  <a:txBody>
                    <a:bodyPr/>
                    <a:lstStyle/>
                    <a:p>
                      <a:r>
                        <a:rPr sz="1575" b="1">
                          <a:solidFill>
                            <a:srgbClr val="282039"/>
                          </a:solidFill>
                          <a:latin typeface="Arial"/>
                          <a:ea typeface="Arial"/>
                          <a:cs typeface="Arial"/>
                        </a:rPr>
                        <a:t>Weeks 1–2</a:t>
                      </a:r>
                    </a:p>
                  </a:txBody>
                  <a:tcPr marL="91440" marR="91440" marT="45720" marB="45720">
                    <a:solidFill>
                      <a:srgbClr val="FFFFFF"/>
                    </a:solidFill>
                  </a:tcPr>
                </a:tc>
                <a:tc>
                  <a:txBody>
                    <a:bodyPr/>
                    <a:lstStyle/>
                    <a:p>
                      <a:r>
                        <a:rPr sz="1575" b="0">
                          <a:solidFill>
                            <a:srgbClr val="282039"/>
                          </a:solidFill>
                          <a:latin typeface="Arial"/>
                          <a:ea typeface="Arial"/>
                          <a:cs typeface="Arial"/>
                        </a:rPr>
                        <a:t>Joint discovery and baseline</a:t>
                      </a:r>
                    </a:p>
                  </a:txBody>
                  <a:tcPr marL="91440" marR="91440" marT="45720" marB="45720">
                    <a:solidFill>
                      <a:srgbClr val="FFFFFF"/>
                    </a:solidFill>
                  </a:tcPr>
                </a:tc>
                <a:tc>
                  <a:txBody>
                    <a:bodyPr/>
                    <a:lstStyle/>
                    <a:p>
                      <a:r>
                        <a:rPr sz="1575" b="0">
                          <a:solidFill>
                            <a:srgbClr val="282039"/>
                          </a:solidFill>
                          <a:latin typeface="Arial"/>
                          <a:ea typeface="Arial"/>
                          <a:cs typeface="Arial"/>
                        </a:rPr>
                        <a:t>Supported interfaces and rights confirmed</a:t>
                      </a:r>
                    </a:p>
                  </a:txBody>
                  <a:tcPr marL="91440" marR="91440" marT="45720" marB="45720">
                    <a:solidFill>
                      <a:srgbClr val="FFFFFF"/>
                    </a:solidFill>
                  </a:tcPr>
                </a:tc>
              </a:tr>
              <a:tr h="676275">
                <a:tc>
                  <a:txBody>
                    <a:bodyPr/>
                    <a:lstStyle/>
                    <a:p>
                      <a:r>
                        <a:rPr sz="1575" b="1">
                          <a:solidFill>
                            <a:srgbClr val="282039"/>
                          </a:solidFill>
                          <a:latin typeface="Arial"/>
                          <a:ea typeface="Arial"/>
                          <a:cs typeface="Arial"/>
                        </a:rPr>
                        <a:t>Weeks 3–6</a:t>
                      </a:r>
                    </a:p>
                  </a:txBody>
                  <a:tcPr marL="91440" marR="91440" marT="45720" marB="45720">
                    <a:solidFill>
                      <a:srgbClr val="F0EBF7"/>
                    </a:solidFill>
                  </a:tcPr>
                </a:tc>
                <a:tc>
                  <a:txBody>
                    <a:bodyPr/>
                    <a:lstStyle/>
                    <a:p>
                      <a:r>
                        <a:rPr sz="1575" b="0">
                          <a:solidFill>
                            <a:srgbClr val="282039"/>
                          </a:solidFill>
                          <a:latin typeface="Arial"/>
                          <a:ea typeface="Arial"/>
                          <a:cs typeface="Arial"/>
                        </a:rPr>
                        <a:t>Lab adapter and data proof</a:t>
                      </a:r>
                    </a:p>
                  </a:txBody>
                  <a:tcPr marL="91440" marR="91440" marT="45720" marB="45720">
                    <a:solidFill>
                      <a:srgbClr val="F0EBF7"/>
                    </a:solidFill>
                  </a:tcPr>
                </a:tc>
                <a:tc>
                  <a:txBody>
                    <a:bodyPr/>
                    <a:lstStyle/>
                    <a:p>
                      <a:r>
                        <a:rPr sz="1575" b="0">
                          <a:solidFill>
                            <a:srgbClr val="282039"/>
                          </a:solidFill>
                          <a:latin typeface="Arial"/>
                          <a:ea typeface="Arial"/>
                          <a:cs typeface="Arial"/>
                        </a:rPr>
                        <a:t>Reconciliation and tenant isolation pass</a:t>
                      </a:r>
                    </a:p>
                  </a:txBody>
                  <a:tcPr marL="91440" marR="91440" marT="45720" marB="45720">
                    <a:solidFill>
                      <a:srgbClr val="F0EBF7"/>
                    </a:solidFill>
                  </a:tcPr>
                </a:tc>
              </a:tr>
              <a:tr h="676275">
                <a:tc>
                  <a:txBody>
                    <a:bodyPr/>
                    <a:lstStyle/>
                    <a:p>
                      <a:r>
                        <a:rPr sz="1575" b="1">
                          <a:solidFill>
                            <a:srgbClr val="282039"/>
                          </a:solidFill>
                          <a:latin typeface="Arial"/>
                          <a:ea typeface="Arial"/>
                          <a:cs typeface="Arial"/>
                        </a:rPr>
                        <a:t>Weeks 7–10</a:t>
                      </a:r>
                    </a:p>
                  </a:txBody>
                  <a:tcPr marL="91440" marR="91440" marT="45720" marB="45720">
                    <a:solidFill>
                      <a:srgbClr val="FFFFFF"/>
                    </a:solidFill>
                  </a:tcPr>
                </a:tc>
                <a:tc>
                  <a:txBody>
                    <a:bodyPr/>
                    <a:lstStyle/>
                    <a:p>
                      <a:r>
                        <a:rPr sz="1575" b="0">
                          <a:solidFill>
                            <a:srgbClr val="282039"/>
                          </a:solidFill>
                          <a:latin typeface="Arial"/>
                          <a:ea typeface="Arial"/>
                          <a:cs typeface="Arial"/>
                        </a:rPr>
                        <a:t>Portal and diagnostic workflows</a:t>
                      </a:r>
                    </a:p>
                  </a:txBody>
                  <a:tcPr marL="91440" marR="91440" marT="45720" marB="45720">
                    <a:solidFill>
                      <a:srgbClr val="FFFFFF"/>
                    </a:solidFill>
                  </a:tcPr>
                </a:tc>
                <a:tc>
                  <a:txBody>
                    <a:bodyPr/>
                    <a:lstStyle/>
                    <a:p>
                      <a:r>
                        <a:rPr sz="1575" b="0">
                          <a:solidFill>
                            <a:srgbClr val="282039"/>
                          </a:solidFill>
                          <a:latin typeface="Arial"/>
                          <a:ea typeface="Arial"/>
                          <a:cs typeface="Arial"/>
                        </a:rPr>
                        <a:t>Evidence and runbook tests pass</a:t>
                      </a:r>
                    </a:p>
                  </a:txBody>
                  <a:tcPr marL="91440" marR="91440" marT="45720" marB="45720">
                    <a:solidFill>
                      <a:srgbClr val="FFFFFF"/>
                    </a:solidFill>
                  </a:tcPr>
                </a:tc>
              </a:tr>
              <a:tr h="676275">
                <a:tc>
                  <a:txBody>
                    <a:bodyPr/>
                    <a:lstStyle/>
                    <a:p>
                      <a:r>
                        <a:rPr sz="1575" b="1">
                          <a:solidFill>
                            <a:srgbClr val="282039"/>
                          </a:solidFill>
                          <a:latin typeface="Arial"/>
                          <a:ea typeface="Arial"/>
                          <a:cs typeface="Arial"/>
                        </a:rPr>
                        <a:t>Weeks 11–14</a:t>
                      </a:r>
                    </a:p>
                  </a:txBody>
                  <a:tcPr marL="91440" marR="91440" marT="45720" marB="45720">
                    <a:solidFill>
                      <a:srgbClr val="F0EBF7"/>
                    </a:solidFill>
                  </a:tcPr>
                </a:tc>
                <a:tc>
                  <a:txBody>
                    <a:bodyPr/>
                    <a:lstStyle/>
                    <a:p>
                      <a:r>
                        <a:rPr sz="1575" b="0">
                          <a:solidFill>
                            <a:srgbClr val="282039"/>
                          </a:solidFill>
                          <a:latin typeface="Arial"/>
                          <a:ea typeface="Arial"/>
                          <a:cs typeface="Arial"/>
                        </a:rPr>
                        <a:t>Content rehearsal and field pilot</a:t>
                      </a:r>
                    </a:p>
                  </a:txBody>
                  <a:tcPr marL="91440" marR="91440" marT="45720" marB="45720">
                    <a:solidFill>
                      <a:srgbClr val="F0EBF7"/>
                    </a:solidFill>
                  </a:tcPr>
                </a:tc>
                <a:tc>
                  <a:txBody>
                    <a:bodyPr/>
                    <a:lstStyle/>
                    <a:p>
                      <a:r>
                        <a:rPr sz="1575" b="0">
                          <a:solidFill>
                            <a:srgbClr val="282039"/>
                          </a:solidFill>
                          <a:latin typeface="Arial"/>
                          <a:ea typeface="Arial"/>
                          <a:cs typeface="Arial"/>
                        </a:rPr>
                        <a:t>3–5 installations, at least 2 operators</a:t>
                      </a:r>
                    </a:p>
                  </a:txBody>
                  <a:tcPr marL="91440" marR="91440" marT="45720" marB="45720">
                    <a:solidFill>
                      <a:srgbClr val="F0EBF7"/>
                    </a:solidFill>
                  </a:tcPr>
                </a:tc>
              </a:tr>
              <a:tr h="676275">
                <a:tc>
                  <a:txBody>
                    <a:bodyPr/>
                    <a:lstStyle/>
                    <a:p>
                      <a:r>
                        <a:rPr sz="1575" b="1">
                          <a:solidFill>
                            <a:srgbClr val="282039"/>
                          </a:solidFill>
                          <a:latin typeface="Arial"/>
                          <a:ea typeface="Arial"/>
                          <a:cs typeface="Arial"/>
                        </a:rPr>
                        <a:t>Weeks 15–18</a:t>
                      </a:r>
                    </a:p>
                  </a:txBody>
                  <a:tcPr marL="91440" marR="91440" marT="45720" marB="45720">
                    <a:solidFill>
                      <a:srgbClr val="FFFFFF"/>
                    </a:solidFill>
                  </a:tcPr>
                </a:tc>
                <a:tc>
                  <a:txBody>
                    <a:bodyPr/>
                    <a:lstStyle/>
                    <a:p>
                      <a:r>
                        <a:rPr sz="1575" b="0">
                          <a:solidFill>
                            <a:srgbClr val="282039"/>
                          </a:solidFill>
                          <a:latin typeface="Arial"/>
                          <a:ea typeface="Arial"/>
                          <a:cs typeface="Arial"/>
                        </a:rPr>
                        <a:t>Observation and hardening</a:t>
                      </a:r>
                    </a:p>
                  </a:txBody>
                  <a:tcPr marL="91440" marR="91440" marT="45720" marB="45720">
                    <a:solidFill>
                      <a:srgbClr val="FFFFFF"/>
                    </a:solidFill>
                  </a:tcPr>
                </a:tc>
                <a:tc>
                  <a:txBody>
                    <a:bodyPr/>
                    <a:lstStyle/>
                    <a:p>
                      <a:r>
                        <a:rPr sz="1575" b="0">
                          <a:solidFill>
                            <a:srgbClr val="282039"/>
                          </a:solidFill>
                          <a:latin typeface="Arial"/>
                          <a:ea typeface="Arial"/>
                          <a:cs typeface="Arial"/>
                        </a:rPr>
                        <a:t>Measured value and rollout decision</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661968293"/>
      </p:ext>
    </p:extLst>
  </p:cSld>
</p:sld>
</file>

<file path=ppt/slides/slide16.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8E45A9C-74B1-4489-9B8F-C930D566E4A9}"/>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Pilot success is measurable</a:t>
            </a:r>
          </a:p>
        </p:txBody>
      </p:sp>
      <p:sp>
        <p:nvSpPr>
          <p:cNvPr id="2" name="">
            <a:extLst xmlns:a="http://schemas.openxmlformats.org/drawingml/2006/main">
              <a:ext uri="{FF2B5EF4-FFF2-40B4-BE49-F238E27FC236}">
                <a16:creationId xmlns:a16="http://schemas.microsoft.com/office/drawing/2014/main" id="{35B9092F-A2E9-4B49-850C-6357D4A07F9B}"/>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Agree definitions and baselines before comparing outcomes.</a:t>
            </a:r>
          </a:p>
        </p:txBody>
      </p:sp>
      <p:sp>
        <p:nvSpPr>
          <p:cNvPr id="3" name="">
            <a:extLst xmlns:a="http://schemas.openxmlformats.org/drawingml/2006/main">
              <a:ext uri="{FF2B5EF4-FFF2-40B4-BE49-F238E27FC236}">
                <a16:creationId xmlns:a16="http://schemas.microsoft.com/office/drawing/2014/main" id="{DB09939B-E0A0-43B7-A28B-B537E3B5BFA0}"/>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These are proposed targets, not existing performance or savings claims.</a:t>
            </a:r>
          </a:p>
        </p:txBody>
      </p:sp>
      <p:sp>
        <p:nvSpPr>
          <p:cNvPr id="4" name="">
            <a:extLst xmlns:a="http://schemas.openxmlformats.org/drawingml/2006/main">
              <a:ext uri="{FF2B5EF4-FFF2-40B4-BE49-F238E27FC236}">
                <a16:creationId xmlns:a16="http://schemas.microsoft.com/office/drawing/2014/main" id="{2EA943DB-50BA-4118-B0AA-F46161EA1139}"/>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16</a:t>
            </a:r>
          </a:p>
        </p:txBody>
      </p:sp>
      <p:graphicFrame>
        <p:nvGraphicFramePr>
          <p:cNvPr id="10" name=""/>
          <p:cNvGraphicFramePr/>
          <p:nvPr/>
        </p:nvGraphicFramePr>
        <p:xfrm>
          <a:off xmlns:a="http://schemas.openxmlformats.org/drawingml/2006/main" x="590550" y="1905000"/>
          <a:ext xmlns:a="http://schemas.openxmlformats.org/drawingml/2006/main" cx="10991850" cy="4057650"/>
        </p:xfrm>
        <a:graphic xmlns:a="http://schemas.openxmlformats.org/drawingml/2006/main">
          <a:graphicData uri="http://schemas.openxmlformats.org/drawingml/2006/table">
            <a:tbl>
              <a:tblPr/>
              <a:tblGrid>
                <a:gridCol w="4191000"/>
                <a:gridCol w="6800850"/>
              </a:tblGrid>
              <a:tr h="676275">
                <a:tc>
                  <a:txBody>
                    <a:bodyPr/>
                    <a:lstStyle/>
                    <a:p>
                      <a:r>
                        <a:rPr sz="1575" b="1">
                          <a:solidFill>
                            <a:srgbClr val="F2E8FF"/>
                          </a:solidFill>
                          <a:latin typeface="Arial"/>
                          <a:ea typeface="Arial"/>
                          <a:cs typeface="Arial"/>
                        </a:rPr>
                        <a:t>Area</a:t>
                      </a:r>
                    </a:p>
                  </a:txBody>
                  <a:tcPr marL="91440" marR="91440" marT="45720" marB="45720">
                    <a:solidFill>
                      <a:srgbClr val="3D2B56"/>
                    </a:solidFill>
                  </a:tcPr>
                </a:tc>
                <a:tc>
                  <a:txBody>
                    <a:bodyPr/>
                    <a:lstStyle/>
                    <a:p>
                      <a:r>
                        <a:rPr sz="1575" b="1">
                          <a:solidFill>
                            <a:srgbClr val="F2E8FF"/>
                          </a:solidFill>
                          <a:latin typeface="Arial"/>
                          <a:ea typeface="Arial"/>
                          <a:cs typeface="Arial"/>
                        </a:rPr>
                        <a:t>Proposed acceptance measure</a:t>
                      </a:r>
                    </a:p>
                  </a:txBody>
                  <a:tcPr marL="91440" marR="91440" marT="45720" marB="45720">
                    <a:solidFill>
                      <a:srgbClr val="3D2B56"/>
                    </a:solidFill>
                  </a:tcPr>
                </a:tc>
              </a:tr>
              <a:tr h="676275">
                <a:tc>
                  <a:txBody>
                    <a:bodyPr/>
                    <a:lstStyle/>
                    <a:p>
                      <a:r>
                        <a:rPr sz="1575" b="1">
                          <a:solidFill>
                            <a:srgbClr val="282039"/>
                          </a:solidFill>
                          <a:latin typeface="Arial"/>
                          <a:ea typeface="Arial"/>
                          <a:cs typeface="Arial"/>
                        </a:rPr>
                        <a:t>Data quality</a:t>
                      </a:r>
                    </a:p>
                  </a:txBody>
                  <a:tcPr marL="91440" marR="91440" marT="45720" marB="45720">
                    <a:solidFill>
                      <a:srgbClr val="FFFFFF"/>
                    </a:solidFill>
                  </a:tcPr>
                </a:tc>
                <a:tc>
                  <a:txBody>
                    <a:bodyPr/>
                    <a:lstStyle/>
                    <a:p>
                      <a:r>
                        <a:rPr sz="1575" b="0">
                          <a:solidFill>
                            <a:srgbClr val="282039"/>
                          </a:solidFill>
                          <a:latin typeface="Arial"/>
                          <a:ea typeface="Arial"/>
                          <a:cs typeface="Arial"/>
                        </a:rPr>
                        <a:t>≥99% eligible event capture within the agreed window</a:t>
                      </a:r>
                    </a:p>
                  </a:txBody>
                  <a:tcPr marL="91440" marR="91440" marT="45720" marB="45720">
                    <a:solidFill>
                      <a:srgbClr val="FFFFFF"/>
                    </a:solidFill>
                  </a:tcPr>
                </a:tc>
              </a:tr>
              <a:tr h="676275">
                <a:tc>
                  <a:txBody>
                    <a:bodyPr/>
                    <a:lstStyle/>
                    <a:p>
                      <a:r>
                        <a:rPr sz="1575" b="1">
                          <a:solidFill>
                            <a:srgbClr val="282039"/>
                          </a:solidFill>
                          <a:latin typeface="Arial"/>
                          <a:ea typeface="Arial"/>
                          <a:cs typeface="Arial"/>
                        </a:rPr>
                        <a:t>Financial reporting</a:t>
                      </a:r>
                    </a:p>
                  </a:txBody>
                  <a:tcPr marL="91440" marR="91440" marT="45720" marB="45720">
                    <a:solidFill>
                      <a:srgbClr val="F0EBF7"/>
                    </a:solidFill>
                  </a:tcPr>
                </a:tc>
                <a:tc>
                  <a:txBody>
                    <a:bodyPr/>
                    <a:lstStyle/>
                    <a:p>
                      <a:r>
                        <a:rPr sz="1575" b="0">
                          <a:solidFill>
                            <a:srgbClr val="282039"/>
                          </a:solidFill>
                          <a:latin typeface="Arial"/>
                          <a:ea typeface="Arial"/>
                          <a:cs typeface="Arial"/>
                        </a:rPr>
                        <a:t>Daily reconciliation to the authoritative sales source</a:t>
                      </a:r>
                    </a:p>
                  </a:txBody>
                  <a:tcPr marL="91440" marR="91440" marT="45720" marB="45720">
                    <a:solidFill>
                      <a:srgbClr val="F0EBF7"/>
                    </a:solidFill>
                  </a:tcPr>
                </a:tc>
              </a:tr>
              <a:tr h="676275">
                <a:tc>
                  <a:txBody>
                    <a:bodyPr/>
                    <a:lstStyle/>
                    <a:p>
                      <a:r>
                        <a:rPr sz="1575" b="1">
                          <a:solidFill>
                            <a:srgbClr val="282039"/>
                          </a:solidFill>
                          <a:latin typeface="Arial"/>
                          <a:ea typeface="Arial"/>
                          <a:cs typeface="Arial"/>
                        </a:rPr>
                        <a:t>Support effort</a:t>
                      </a:r>
                    </a:p>
                  </a:txBody>
                  <a:tcPr marL="91440" marR="91440" marT="45720" marB="45720">
                    <a:solidFill>
                      <a:srgbClr val="FFFFFF"/>
                    </a:solidFill>
                  </a:tcPr>
                </a:tc>
                <a:tc>
                  <a:txBody>
                    <a:bodyPr/>
                    <a:lstStyle/>
                    <a:p>
                      <a:r>
                        <a:rPr sz="1575" b="0">
                          <a:solidFill>
                            <a:srgbClr val="282039"/>
                          </a:solidFill>
                          <a:latin typeface="Arial"/>
                          <a:ea typeface="Arial"/>
                          <a:cs typeface="Arial"/>
                        </a:rPr>
                        <a:t>Test a ≥20% reduction in median handling minutes for eligible cases</a:t>
                      </a:r>
                    </a:p>
                  </a:txBody>
                  <a:tcPr marL="91440" marR="91440" marT="45720" marB="45720">
                    <a:solidFill>
                      <a:srgbClr val="FFFFFF"/>
                    </a:solidFill>
                  </a:tcPr>
                </a:tc>
              </a:tr>
              <a:tr h="676275">
                <a:tc>
                  <a:txBody>
                    <a:bodyPr/>
                    <a:lstStyle/>
                    <a:p>
                      <a:r>
                        <a:rPr sz="1575" b="1">
                          <a:solidFill>
                            <a:srgbClr val="282039"/>
                          </a:solidFill>
                          <a:latin typeface="Arial"/>
                          <a:ea typeface="Arial"/>
                          <a:cs typeface="Arial"/>
                        </a:rPr>
                        <a:t>Permissions and recovery</a:t>
                      </a:r>
                    </a:p>
                  </a:txBody>
                  <a:tcPr marL="91440" marR="91440" marT="45720" marB="45720">
                    <a:solidFill>
                      <a:srgbClr val="F0EBF7"/>
                    </a:solidFill>
                  </a:tcPr>
                </a:tc>
                <a:tc>
                  <a:txBody>
                    <a:bodyPr/>
                    <a:lstStyle/>
                    <a:p>
                      <a:r>
                        <a:rPr sz="1575" b="0">
                          <a:solidFill>
                            <a:srgbClr val="282039"/>
                          </a:solidFill>
                          <a:latin typeface="Arial"/>
                          <a:ea typeface="Arial"/>
                          <a:cs typeface="Arial"/>
                        </a:rPr>
                        <a:t>No unauthorized action in the agreed test scenarios</a:t>
                      </a:r>
                    </a:p>
                  </a:txBody>
                  <a:tcPr marL="91440" marR="91440" marT="45720" marB="45720">
                    <a:solidFill>
                      <a:srgbClr val="F0EBF7"/>
                    </a:solidFill>
                  </a:tcPr>
                </a:tc>
              </a:tr>
              <a:tr h="676275">
                <a:tc>
                  <a:txBody>
                    <a:bodyPr/>
                    <a:lstStyle/>
                    <a:p>
                      <a:r>
                        <a:rPr sz="1575" b="1">
                          <a:solidFill>
                            <a:srgbClr val="282039"/>
                          </a:solidFill>
                          <a:latin typeface="Arial"/>
                          <a:ea typeface="Arial"/>
                          <a:cs typeface="Arial"/>
                        </a:rPr>
                        <a:t>Usability</a:t>
                      </a:r>
                    </a:p>
                  </a:txBody>
                  <a:tcPr marL="91440" marR="91440" marT="45720" marB="45720">
                    <a:solidFill>
                      <a:srgbClr val="FFFFFF"/>
                    </a:solidFill>
                  </a:tcPr>
                </a:tc>
                <a:tc>
                  <a:txBody>
                    <a:bodyPr/>
                    <a:lstStyle/>
                    <a:p>
                      <a:r>
                        <a:rPr sz="1575" b="0">
                          <a:solidFill>
                            <a:srgbClr val="282039"/>
                          </a:solidFill>
                          <a:latin typeface="Arial"/>
                          <a:ea typeface="Arial"/>
                          <a:cs typeface="Arial"/>
                        </a:rPr>
                        <a:t>At least 4 of 5 users complete the core tasks unaided</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238775465"/>
      </p:ext>
    </p:extLst>
  </p:cSld>
</p:sld>
</file>

<file path=ppt/slides/slide17.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E30B402-7DAD-438F-8E51-F3034F11AB25}"/>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Commercial responsibilities</a:t>
            </a:r>
          </a:p>
        </p:txBody>
      </p:sp>
      <p:sp>
        <p:nvSpPr>
          <p:cNvPr id="2" name="">
            <a:extLst xmlns:a="http://schemas.openxmlformats.org/drawingml/2006/main">
              <a:ext uri="{FF2B5EF4-FFF2-40B4-BE49-F238E27FC236}">
                <a16:creationId xmlns:a16="http://schemas.microsoft.com/office/drawing/2014/main" id="{7C4AC300-1621-42DC-85C0-05BA680357C1}"/>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The agreement should separate platform delivery from content and ride authority.</a:t>
            </a:r>
          </a:p>
        </p:txBody>
      </p:sp>
      <p:sp>
        <p:nvSpPr>
          <p:cNvPr id="3" name="">
            <a:extLst xmlns:a="http://schemas.openxmlformats.org/drawingml/2006/main">
              <a:ext uri="{FF2B5EF4-FFF2-40B4-BE49-F238E27FC236}">
                <a16:creationId xmlns:a16="http://schemas.microsoft.com/office/drawing/2014/main" id="{6668D003-5A52-46AA-AC4A-DA1AE6EA1BCA}"/>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Discuss paid discovery, milestone-funded pilot and a later OEM platform license.</a:t>
            </a:r>
          </a:p>
        </p:txBody>
      </p:sp>
      <p:sp>
        <p:nvSpPr>
          <p:cNvPr id="4" name="">
            <a:extLst xmlns:a="http://schemas.openxmlformats.org/drawingml/2006/main">
              <a:ext uri="{FF2B5EF4-FFF2-40B4-BE49-F238E27FC236}">
                <a16:creationId xmlns:a16="http://schemas.microsoft.com/office/drawing/2014/main" id="{A14F03B4-7AD0-4E2F-80E8-30D1522244EC}"/>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17</a:t>
            </a:r>
          </a:p>
        </p:txBody>
      </p:sp>
      <p:sp>
        <p:nvSpPr>
          <p:cNvPr id="5" name="">
            <a:extLst xmlns:a="http://schemas.openxmlformats.org/drawingml/2006/main">
              <a:ext uri="{FF2B5EF4-FFF2-40B4-BE49-F238E27FC236}">
                <a16:creationId xmlns:a16="http://schemas.microsoft.com/office/drawing/2014/main" id="{07143763-CB9C-4E8E-8D80-DA73B43CCC1C}"/>
              </a:ext>
            </a:extLst>
          </p:cNvPr>
          <p:cNvSpPr>
            <a:spLocks xmlns:a="http://schemas.openxmlformats.org/drawingml/2006/main" noGrp="1"/>
          </p:cNvSpPr>
          <p:nvPr/>
        </p:nvSpPr>
        <p:spPr>
          <a:xfrm xmlns:a="http://schemas.openxmlformats.org/drawingml/2006/main">
            <a:off x="590550" y="2209800"/>
            <a:ext cx="504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6A46BD"/>
                </a:solidFill>
                <a:latin typeface="Arial"/>
                <a:ea typeface="Arial"/>
                <a:cs typeface="Arial"/>
              </a:defRPr>
            </a:pPr>
            <a:r>
              <a:rPr sz="2250" b="1">
                <a:solidFill>
                  <a:srgbClr val="6A46BD"/>
                </a:solidFill>
                <a:latin typeface="Arial"/>
                <a:ea typeface="Arial"/>
                <a:cs typeface="Arial"/>
              </a:rPr>
              <a:t>Triotech leads</a:t>
            </a:r>
          </a:p>
        </p:txBody>
      </p:sp>
      <p:sp>
        <p:nvSpPr>
          <p:cNvPr id="6" name="">
            <a:extLst xmlns:a="http://schemas.openxmlformats.org/drawingml/2006/main">
              <a:ext uri="{FF2B5EF4-FFF2-40B4-BE49-F238E27FC236}">
                <a16:creationId xmlns:a16="http://schemas.microsoft.com/office/drawing/2014/main" id="{2B30D800-B165-4299-BFA6-ADA3ECA462AB}"/>
              </a:ext>
            </a:extLst>
          </p:cNvPr>
          <p:cNvSpPr>
            <a:spLocks xmlns:a="http://schemas.openxmlformats.org/drawingml/2006/main" noGrp="1"/>
          </p:cNvSpPr>
          <p:nvPr/>
        </p:nvSpPr>
        <p:spPr>
          <a:xfrm xmlns:a="http://schemas.openxmlformats.org/drawingml/2006/main">
            <a:off x="590550" y="28956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Hardware interfaces and approved service procedures.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Content catalog, rights and commercial terms.</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Pilot installations and service-team validation.</a:t>
            </a:r>
          </a:p>
        </p:txBody>
      </p:sp>
      <p:sp>
        <p:nvSpPr>
          <p:cNvPr id="7" name="">
            <a:extLst xmlns:a="http://schemas.openxmlformats.org/drawingml/2006/main">
              <a:ext uri="{FF2B5EF4-FFF2-40B4-BE49-F238E27FC236}">
                <a16:creationId xmlns:a16="http://schemas.microsoft.com/office/drawing/2014/main" id="{B64247FE-1B33-43B5-91BA-90824A878E05}"/>
              </a:ext>
            </a:extLst>
          </p:cNvPr>
          <p:cNvSpPr>
            <a:spLocks xmlns:a="http://schemas.openxmlformats.org/drawingml/2006/main" noGrp="1"/>
          </p:cNvSpPr>
          <p:nvPr/>
        </p:nvSpPr>
        <p:spPr>
          <a:xfrm xmlns:a="http://schemas.openxmlformats.org/drawingml/2006/main">
            <a:off x="6162675" y="2209800"/>
            <a:ext cx="5048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6A46BD"/>
                </a:solidFill>
                <a:latin typeface="Arial"/>
                <a:ea typeface="Arial"/>
                <a:cs typeface="Arial"/>
              </a:defRPr>
            </a:pPr>
            <a:r>
              <a:rPr sz="2250" b="1">
                <a:solidFill>
                  <a:srgbClr val="6A46BD"/>
                </a:solidFill>
                <a:latin typeface="Arial"/>
                <a:ea typeface="Arial"/>
                <a:cs typeface="Arial"/>
              </a:rPr>
              <a:t>Playbox partner leads</a:t>
            </a:r>
          </a:p>
        </p:txBody>
      </p:sp>
      <p:sp>
        <p:nvSpPr>
          <p:cNvPr id="8" name="">
            <a:extLst xmlns:a="http://schemas.openxmlformats.org/drawingml/2006/main">
              <a:ext uri="{FF2B5EF4-FFF2-40B4-BE49-F238E27FC236}">
                <a16:creationId xmlns:a16="http://schemas.microsoft.com/office/drawing/2014/main" id="{B8D8B486-138C-413D-96F4-87D936A807DC}"/>
              </a:ext>
            </a:extLst>
          </p:cNvPr>
          <p:cNvSpPr>
            <a:spLocks xmlns:a="http://schemas.openxmlformats.org/drawingml/2006/main" noGrp="1"/>
          </p:cNvSpPr>
          <p:nvPr/>
        </p:nvSpPr>
        <p:spPr>
          <a:xfrm xmlns:a="http://schemas.openxmlformats.org/drawingml/2006/main">
            <a:off x="6162675" y="28956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Portal, telemetry services and integration delivery.</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Customer access and support orchestration.</a:t>
            </a:r>
          </a:p>
          <a:p xmlns:a="http://schemas.openxmlformats.org/drawingml/2006/main">
            <a:r>
              <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Platform operations under an agreed service model.</a:t>
            </a:r>
          </a:p>
        </p:txBody>
      </p:sp>
    </p:spTree>
    <p:extLst>
      <p:ext uri="{BB962C8B-B14F-4D97-AF65-F5344CB8AC3E}">
        <p14:creationId xmlns:p14="http://schemas.microsoft.com/office/powerpoint/2010/main" val="347940042"/>
      </p:ext>
    </p:extLst>
  </p:cSld>
</p:sld>
</file>

<file path=ppt/slides/slide18.xml><?xml version="1.0" encoding="utf-8"?>
<p:sld xmlns:p="http://schemas.openxmlformats.org/presentationml/2006/main">
  <p:cSld>
    <p:bg>
      <p:bgPr>
        <a:solidFill xmlns:a="http://schemas.openxmlformats.org/drawingml/2006/main">
          <a:srgbClr val="21183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A27B2B6-31EE-4684-A10D-A9DE7123F313}"/>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The next step is a joint discovery</a:t>
            </a:r>
          </a:p>
        </p:txBody>
      </p:sp>
      <p:sp>
        <p:nvSpPr>
          <p:cNvPr id="2" name="">
            <a:extLst xmlns:a="http://schemas.openxmlformats.org/drawingml/2006/main">
              <a:ext uri="{FF2B5EF4-FFF2-40B4-BE49-F238E27FC236}">
                <a16:creationId xmlns:a16="http://schemas.microsoft.com/office/drawing/2014/main" id="{37B81DCF-C5EF-4397-BC13-FFDA38EF0554}"/>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D3C3E3"/>
                </a:solidFill>
                <a:latin typeface="Arial"/>
                <a:ea typeface="Arial"/>
                <a:cs typeface="Arial"/>
              </a:defRPr>
            </a:pPr>
            <a:r>
              <a:rPr sz="1650" b="0">
                <a:solidFill>
                  <a:srgbClr val="D3C3E3"/>
                </a:solidFill>
                <a:latin typeface="Arial"/>
                <a:ea typeface="Arial"/>
                <a:cs typeface="Arial"/>
              </a:rPr>
              <a:t>A small commitment that resolves the largest unknowns.</a:t>
            </a:r>
          </a:p>
        </p:txBody>
      </p:sp>
      <p:sp>
        <p:nvSpPr>
          <p:cNvPr id="3" name="">
            <a:extLst xmlns:a="http://schemas.openxmlformats.org/drawingml/2006/main">
              <a:ext uri="{FF2B5EF4-FFF2-40B4-BE49-F238E27FC236}">
                <a16:creationId xmlns:a16="http://schemas.microsoft.com/office/drawing/2014/main" id="{BC0B22A8-9FC9-46E5-8C29-B59BD37D8900}"/>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D3C3E3"/>
                </a:solidFill>
                <a:latin typeface="Arial"/>
                <a:ea typeface="Arial"/>
                <a:cs typeface="Arial"/>
              </a:defRPr>
            </a:pPr>
            <a:r>
              <a:rPr sz="1200" b="0">
                <a:solidFill>
                  <a:srgbClr val="D3C3E3"/>
                </a:solidFill>
                <a:latin typeface="Arial"/>
                <a:ea typeface="Arial"/>
                <a:cs typeface="Arial"/>
              </a:rPr>
              <a:t>Requested decision: scope a paid discovery and identify the people who can validate it.</a:t>
            </a:r>
          </a:p>
        </p:txBody>
      </p:sp>
      <p:sp>
        <p:nvSpPr>
          <p:cNvPr id="4" name="">
            <a:extLst xmlns:a="http://schemas.openxmlformats.org/drawingml/2006/main">
              <a:ext uri="{FF2B5EF4-FFF2-40B4-BE49-F238E27FC236}">
                <a16:creationId xmlns:a16="http://schemas.microsoft.com/office/drawing/2014/main" id="{96CFF1DA-289A-44B9-B4A5-07D6F6BDB01F}"/>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68CB9"/>
                </a:solidFill>
                <a:latin typeface="Arial"/>
                <a:ea typeface="Arial"/>
                <a:cs typeface="Arial"/>
              </a:defRPr>
            </a:pPr>
            <a:r>
              <a:rPr sz="1125" b="0">
                <a:solidFill>
                  <a:srgbClr val="A68CB9"/>
                </a:solidFill>
                <a:latin typeface="Arial"/>
                <a:ea typeface="Arial"/>
                <a:cs typeface="Arial"/>
              </a:rPr>
              <a:t>18</a:t>
            </a:r>
          </a:p>
        </p:txBody>
      </p:sp>
      <p:sp>
        <p:nvSpPr>
          <p:cNvPr id="5" name="">
            <a:extLst xmlns:a="http://schemas.openxmlformats.org/drawingml/2006/main">
              <a:ext uri="{FF2B5EF4-FFF2-40B4-BE49-F238E27FC236}">
                <a16:creationId xmlns:a16="http://schemas.microsoft.com/office/drawing/2014/main" id="{085D25FD-84FD-4E70-97E4-412308F06F84}"/>
              </a:ext>
            </a:extLst>
          </p:cNvPr>
          <p:cNvSpPr>
            <a:spLocks xmlns:a="http://schemas.openxmlformats.org/drawingml/2006/main" noGrp="1"/>
          </p:cNvSpPr>
          <p:nvPr/>
        </p:nvSpPr>
        <p:spPr>
          <a:xfrm xmlns:a="http://schemas.openxmlformats.org/drawingml/2006/main">
            <a:off x="619125" y="2143125"/>
            <a:ext cx="4953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D5BEF5"/>
                </a:solidFill>
                <a:latin typeface="Arial"/>
                <a:ea typeface="Arial"/>
                <a:cs typeface="Arial"/>
              </a:defRPr>
            </a:pPr>
            <a:r>
              <a:rPr sz="2025" b="1">
                <a:solidFill>
                  <a:srgbClr val="D5BEF5"/>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9C14FF65-C1C8-41D3-9D6A-40C7DBC684CC}"/>
              </a:ext>
            </a:extLst>
          </p:cNvPr>
          <p:cNvSpPr>
            <a:spLocks xmlns:a="http://schemas.openxmlformats.org/drawingml/2006/main" noGrp="1"/>
          </p:cNvSpPr>
          <p:nvPr/>
        </p:nvSpPr>
        <p:spPr>
          <a:xfrm xmlns:a="http://schemas.openxmlformats.org/drawingml/2006/main">
            <a:off x="1352550" y="2162175"/>
            <a:ext cx="10096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EEF9F2"/>
                </a:solidFill>
                <a:latin typeface="Arial"/>
                <a:ea typeface="Arial"/>
                <a:cs typeface="Arial"/>
              </a:defRPr>
            </a:pPr>
            <a:r>
              <a:rPr sz="2175" b="0">
                <a:solidFill>
                  <a:srgbClr val="EEF9F2"/>
                </a:solidFill>
                <a:latin typeface="Arial"/>
                <a:ea typeface="Arial"/>
                <a:cs typeface="Arial"/>
              </a:rPr>
              <a:t>An engineering sponsor and a service sponsor</a:t>
            </a:r>
          </a:p>
        </p:txBody>
      </p:sp>
      <p:sp>
        <p:nvSpPr>
          <p:cNvPr id="7" name="">
            <a:extLst xmlns:a="http://schemas.openxmlformats.org/drawingml/2006/main">
              <a:ext uri="{FF2B5EF4-FFF2-40B4-BE49-F238E27FC236}">
                <a16:creationId xmlns:a16="http://schemas.microsoft.com/office/drawing/2014/main" id="{97FBB5AA-4C07-463A-8493-578EDFB6A4DB}"/>
              </a:ext>
            </a:extLst>
          </p:cNvPr>
          <p:cNvSpPr>
            <a:spLocks xmlns:a="http://schemas.openxmlformats.org/drawingml/2006/main" noGrp="1"/>
          </p:cNvSpPr>
          <p:nvPr/>
        </p:nvSpPr>
        <p:spPr>
          <a:xfrm xmlns:a="http://schemas.openxmlformats.org/drawingml/2006/main">
            <a:off x="619125" y="2971800"/>
            <a:ext cx="4953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D5BEF5"/>
                </a:solidFill>
                <a:latin typeface="Arial"/>
                <a:ea typeface="Arial"/>
                <a:cs typeface="Arial"/>
              </a:defRPr>
            </a:pPr>
            <a:r>
              <a:rPr sz="2025" b="1">
                <a:solidFill>
                  <a:srgbClr val="D5BEF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3572D5F9-E57E-4015-9E1A-AB5F06F9F185}"/>
              </a:ext>
            </a:extLst>
          </p:cNvPr>
          <p:cNvSpPr>
            <a:spLocks xmlns:a="http://schemas.openxmlformats.org/drawingml/2006/main" noGrp="1"/>
          </p:cNvSpPr>
          <p:nvPr/>
        </p:nvSpPr>
        <p:spPr>
          <a:xfrm xmlns:a="http://schemas.openxmlformats.org/drawingml/2006/main">
            <a:off x="1352550" y="2990850"/>
            <a:ext cx="10096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EEF9F2"/>
                </a:solidFill>
                <a:latin typeface="Arial"/>
                <a:ea typeface="Arial"/>
                <a:cs typeface="Arial"/>
              </a:defRPr>
            </a:pPr>
            <a:r>
              <a:rPr sz="2175" b="0">
                <a:solidFill>
                  <a:srgbClr val="EEF9F2"/>
                </a:solidFill>
                <a:latin typeface="Arial"/>
                <a:ea typeface="Arial"/>
                <a:cs typeface="Arial"/>
              </a:rPr>
              <a:t>One representative XD Dark Ride and approved interface access</a:t>
            </a:r>
          </a:p>
        </p:txBody>
      </p:sp>
      <p:sp>
        <p:nvSpPr>
          <p:cNvPr id="9" name="">
            <a:extLst xmlns:a="http://schemas.openxmlformats.org/drawingml/2006/main">
              <a:ext uri="{FF2B5EF4-FFF2-40B4-BE49-F238E27FC236}">
                <a16:creationId xmlns:a16="http://schemas.microsoft.com/office/drawing/2014/main" id="{D1D22226-BF0D-4EB4-ACBE-D64D3985600E}"/>
              </a:ext>
            </a:extLst>
          </p:cNvPr>
          <p:cNvSpPr>
            <a:spLocks xmlns:a="http://schemas.openxmlformats.org/drawingml/2006/main" noGrp="1"/>
          </p:cNvSpPr>
          <p:nvPr/>
        </p:nvSpPr>
        <p:spPr>
          <a:xfrm xmlns:a="http://schemas.openxmlformats.org/drawingml/2006/main">
            <a:off x="619125" y="3800475"/>
            <a:ext cx="4953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D5BEF5"/>
                </a:solidFill>
                <a:latin typeface="Arial"/>
                <a:ea typeface="Arial"/>
                <a:cs typeface="Arial"/>
              </a:defRPr>
            </a:pPr>
            <a:r>
              <a:rPr sz="2025" b="1">
                <a:solidFill>
                  <a:srgbClr val="D5BEF5"/>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15F252F2-5D3B-4F38-8CD4-FDAE991834A5}"/>
              </a:ext>
            </a:extLst>
          </p:cNvPr>
          <p:cNvSpPr>
            <a:spLocks xmlns:a="http://schemas.openxmlformats.org/drawingml/2006/main" noGrp="1"/>
          </p:cNvSpPr>
          <p:nvPr/>
        </p:nvSpPr>
        <p:spPr>
          <a:xfrm xmlns:a="http://schemas.openxmlformats.org/drawingml/2006/main">
            <a:off x="1352550" y="3819525"/>
            <a:ext cx="10096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EEF9F2"/>
                </a:solidFill>
                <a:latin typeface="Arial"/>
                <a:ea typeface="Arial"/>
                <a:cs typeface="Arial"/>
              </a:defRPr>
            </a:pPr>
            <a:r>
              <a:rPr sz="2175" b="0">
                <a:solidFill>
                  <a:srgbClr val="EEF9F2"/>
                </a:solidFill>
                <a:latin typeface="Arial"/>
                <a:ea typeface="Arial"/>
                <a:cs typeface="Arial"/>
              </a:rPr>
              <a:t>A current-tooling walkthrough and redacted support examples</a:t>
            </a:r>
          </a:p>
        </p:txBody>
      </p:sp>
      <p:sp>
        <p:nvSpPr>
          <p:cNvPr id="11" name="">
            <a:extLst xmlns:a="http://schemas.openxmlformats.org/drawingml/2006/main">
              <a:ext uri="{FF2B5EF4-FFF2-40B4-BE49-F238E27FC236}">
                <a16:creationId xmlns:a16="http://schemas.microsoft.com/office/drawing/2014/main" id="{656C55AC-C62B-45BF-8897-93B951C38066}"/>
              </a:ext>
            </a:extLst>
          </p:cNvPr>
          <p:cNvSpPr>
            <a:spLocks xmlns:a="http://schemas.openxmlformats.org/drawingml/2006/main" noGrp="1"/>
          </p:cNvSpPr>
          <p:nvPr/>
        </p:nvSpPr>
        <p:spPr>
          <a:xfrm xmlns:a="http://schemas.openxmlformats.org/drawingml/2006/main">
            <a:off x="619125" y="4629150"/>
            <a:ext cx="4953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D5BEF5"/>
                </a:solidFill>
                <a:latin typeface="Arial"/>
                <a:ea typeface="Arial"/>
                <a:cs typeface="Arial"/>
              </a:defRPr>
            </a:pPr>
            <a:r>
              <a:rPr sz="2025" b="1">
                <a:solidFill>
                  <a:srgbClr val="D5BEF5"/>
                </a:solidFill>
                <a:latin typeface="Arial"/>
                <a:ea typeface="Arial"/>
                <a:cs typeface="Arial"/>
              </a:rPr>
              <a:t>04</a:t>
            </a:r>
          </a:p>
        </p:txBody>
      </p:sp>
      <p:sp>
        <p:nvSpPr>
          <p:cNvPr id="12" name="">
            <a:extLst xmlns:a="http://schemas.openxmlformats.org/drawingml/2006/main">
              <a:ext uri="{FF2B5EF4-FFF2-40B4-BE49-F238E27FC236}">
                <a16:creationId xmlns:a16="http://schemas.microsoft.com/office/drawing/2014/main" id="{7D992CF1-B643-48CA-817B-760E2B49FF86}"/>
              </a:ext>
            </a:extLst>
          </p:cNvPr>
          <p:cNvSpPr>
            <a:spLocks xmlns:a="http://schemas.openxmlformats.org/drawingml/2006/main" noGrp="1"/>
          </p:cNvSpPr>
          <p:nvPr/>
        </p:nvSpPr>
        <p:spPr>
          <a:xfrm xmlns:a="http://schemas.openxmlformats.org/drawingml/2006/main">
            <a:off x="1352550" y="4648200"/>
            <a:ext cx="10096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EEF9F2"/>
                </a:solidFill>
                <a:latin typeface="Arial"/>
                <a:ea typeface="Arial"/>
                <a:cs typeface="Arial"/>
              </a:defRPr>
            </a:pPr>
            <a:r>
              <a:rPr sz="2175" b="0">
                <a:solidFill>
                  <a:srgbClr val="EEF9F2"/>
                </a:solidFill>
                <a:latin typeface="Arial"/>
                <a:ea typeface="Arial"/>
                <a:cs typeface="Arial"/>
              </a:rPr>
              <a:t>Two candidate operators and an agreed pilot scorecard</a:t>
            </a:r>
          </a:p>
        </p:txBody>
      </p:sp>
    </p:spTree>
    <p:extLst>
      <p:ext uri="{BB962C8B-B14F-4D97-AF65-F5344CB8AC3E}">
        <p14:creationId xmlns:p14="http://schemas.microsoft.com/office/powerpoint/2010/main" val="179200175"/>
      </p:ext>
    </p:extLst>
  </p:cSld>
</p:sld>
</file>

<file path=ppt/slides/slide19.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5219B5E-1C6B-4ABB-8E63-DD98B079CA9D}"/>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Research and evidence</a:t>
            </a:r>
          </a:p>
        </p:txBody>
      </p:sp>
      <p:sp>
        <p:nvSpPr>
          <p:cNvPr id="2" name="">
            <a:extLst xmlns:a="http://schemas.openxmlformats.org/drawingml/2006/main">
              <a:ext uri="{FF2B5EF4-FFF2-40B4-BE49-F238E27FC236}">
                <a16:creationId xmlns:a16="http://schemas.microsoft.com/office/drawing/2014/main" id="{6B76F683-B5F3-4D2D-B2D3-6D91D90BB73C}"/>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First-party sources and authorized local source inspection, checked 6 October 2026.</a:t>
            </a:r>
          </a:p>
        </p:txBody>
      </p:sp>
      <p:sp>
        <p:nvSpPr>
          <p:cNvPr id="3" name="">
            <a:extLst xmlns:a="http://schemas.openxmlformats.org/drawingml/2006/main">
              <a:ext uri="{FF2B5EF4-FFF2-40B4-BE49-F238E27FC236}">
                <a16:creationId xmlns:a16="http://schemas.microsoft.com/office/drawing/2014/main" id="{324785FF-F6E6-46E0-8F49-5E9E62E2491E}"/>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Full links, caveats and file-level references are in the accompanying research brief.</a:t>
            </a:r>
          </a:p>
        </p:txBody>
      </p:sp>
      <p:sp>
        <p:nvSpPr>
          <p:cNvPr id="4" name="">
            <a:extLst xmlns:a="http://schemas.openxmlformats.org/drawingml/2006/main">
              <a:ext uri="{FF2B5EF4-FFF2-40B4-BE49-F238E27FC236}">
                <a16:creationId xmlns:a16="http://schemas.microsoft.com/office/drawing/2014/main" id="{E18BE1B7-EF09-442A-A6B3-91C8741399B5}"/>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19</a:t>
            </a:r>
          </a:p>
        </p:txBody>
      </p:sp>
      <p:sp>
        <p:nvSpPr>
          <p:cNvPr id="5" name="">
            <a:extLst xmlns:a="http://schemas.openxmlformats.org/drawingml/2006/main">
              <a:ext uri="{FF2B5EF4-FFF2-40B4-BE49-F238E27FC236}">
                <a16:creationId xmlns:a16="http://schemas.microsoft.com/office/drawing/2014/main" id="{B5042AE0-861E-4BD4-98C8-02074CA8360B}"/>
              </a:ext>
            </a:extLst>
          </p:cNvPr>
          <p:cNvSpPr>
            <a:spLocks xmlns:a="http://schemas.openxmlformats.org/drawingml/2006/main" noGrp="1"/>
          </p:cNvSpPr>
          <p:nvPr/>
        </p:nvSpPr>
        <p:spPr>
          <a:xfrm xmlns:a="http://schemas.openxmlformats.org/drawingml/2006/main">
            <a:off x="609600" y="2028825"/>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6A46BD"/>
                </a:solidFill>
                <a:latin typeface="Arial"/>
                <a:ea typeface="Arial"/>
                <a:cs typeface="Arial"/>
              </a:defRPr>
            </a:pPr>
            <a:r>
              <a:rPr sz="1800" b="1">
                <a:solidFill>
                  <a:srgbClr val="6A46BD"/>
                </a:solidFill>
                <a:latin typeface="Arial"/>
                <a:ea typeface="Arial"/>
                <a:cs typeface="Arial"/>
              </a:rPr>
              <a:t>Triotech product context</a:t>
            </a:r>
          </a:p>
        </p:txBody>
      </p:sp>
      <p:sp>
        <p:nvSpPr>
          <p:cNvPr id="6" name="">
            <a:extLst xmlns:a="http://schemas.openxmlformats.org/drawingml/2006/main">
              <a:ext uri="{FF2B5EF4-FFF2-40B4-BE49-F238E27FC236}">
                <a16:creationId xmlns:a16="http://schemas.microsoft.com/office/drawing/2014/main" id="{5A4D4B1F-68DC-4CC4-8EF7-061950020697}"/>
              </a:ext>
            </a:extLst>
          </p:cNvPr>
          <p:cNvSpPr>
            <a:spLocks xmlns:a="http://schemas.openxmlformats.org/drawingml/2006/main" noGrp="1"/>
          </p:cNvSpPr>
          <p:nvPr/>
        </p:nvSpPr>
        <p:spPr>
          <a:xfrm xmlns:a="http://schemas.openxmlformats.org/drawingml/2006/main">
            <a:off x="4524375" y="2028825"/>
            <a:ext cx="704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XD Dark Ride product specifications and catalog</a:t>
            </a:r>
          </a:p>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Official Dark Ride branding and product visuals</a:t>
            </a:r>
          </a:p>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Granby Zoo installation and Jumanji content partnership</a:t>
            </a:r>
          </a:p>
        </p:txBody>
      </p:sp>
      <p:sp>
        <p:nvSpPr>
          <p:cNvPr id="7" name="">
            <a:extLst xmlns:a="http://schemas.openxmlformats.org/drawingml/2006/main">
              <a:ext uri="{FF2B5EF4-FFF2-40B4-BE49-F238E27FC236}">
                <a16:creationId xmlns:a16="http://schemas.microsoft.com/office/drawing/2014/main" id="{DADCE4AB-380C-4E01-BADA-09BA0A64CC32}"/>
              </a:ext>
            </a:extLst>
          </p:cNvPr>
          <p:cNvSpPr>
            <a:spLocks xmlns:a="http://schemas.openxmlformats.org/drawingml/2006/main" noGrp="1"/>
          </p:cNvSpPr>
          <p:nvPr/>
        </p:nvSpPr>
        <p:spPr>
          <a:xfrm xmlns:a="http://schemas.openxmlformats.org/drawingml/2006/main">
            <a:off x="609600" y="3343275"/>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6A46BD"/>
                </a:solidFill>
                <a:latin typeface="Arial"/>
                <a:ea typeface="Arial"/>
                <a:cs typeface="Arial"/>
              </a:defRPr>
            </a:pPr>
            <a:r>
              <a:rPr sz="1800" b="1">
                <a:solidFill>
                  <a:srgbClr val="6A46BD"/>
                </a:solidFill>
                <a:latin typeface="Arial"/>
                <a:ea typeface="Arial"/>
                <a:cs typeface="Arial"/>
              </a:rPr>
              <a:t>Market and technical benchmarks</a:t>
            </a:r>
          </a:p>
        </p:txBody>
      </p:sp>
      <p:sp>
        <p:nvSpPr>
          <p:cNvPr id="8" name="">
            <a:extLst xmlns:a="http://schemas.openxmlformats.org/drawingml/2006/main">
              <a:ext uri="{FF2B5EF4-FFF2-40B4-BE49-F238E27FC236}">
                <a16:creationId xmlns:a16="http://schemas.microsoft.com/office/drawing/2014/main" id="{5F8907C3-4CA5-45FF-81CD-A3FBF7F38930}"/>
              </a:ext>
            </a:extLst>
          </p:cNvPr>
          <p:cNvSpPr>
            <a:spLocks xmlns:a="http://schemas.openxmlformats.org/drawingml/2006/main" noGrp="1"/>
          </p:cNvSpPr>
          <p:nvPr/>
        </p:nvSpPr>
        <p:spPr>
          <a:xfrm xmlns:a="http://schemas.openxmlformats.org/drawingml/2006/main">
            <a:off x="4524375" y="3343275"/>
            <a:ext cx="704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Embed STATS, REPORTS and Central Games Management</a:t>
            </a:r>
          </a:p>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Semnox Parafait Analytics</a:t>
            </a:r>
          </a:p>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Model Context Protocol security best practices</a:t>
            </a:r>
          </a:p>
        </p:txBody>
      </p:sp>
      <p:sp>
        <p:nvSpPr>
          <p:cNvPr id="9" name="">
            <a:extLst xmlns:a="http://schemas.openxmlformats.org/drawingml/2006/main">
              <a:ext uri="{FF2B5EF4-FFF2-40B4-BE49-F238E27FC236}">
                <a16:creationId xmlns:a16="http://schemas.microsoft.com/office/drawing/2014/main" id="{79740BF9-92FA-4A8B-B6B0-AD56A54E423B}"/>
              </a:ext>
            </a:extLst>
          </p:cNvPr>
          <p:cNvSpPr>
            <a:spLocks xmlns:a="http://schemas.openxmlformats.org/drawingml/2006/main" noGrp="1"/>
          </p:cNvSpPr>
          <p:nvPr/>
        </p:nvSpPr>
        <p:spPr>
          <a:xfrm xmlns:a="http://schemas.openxmlformats.org/drawingml/2006/main">
            <a:off x="609600" y="4657725"/>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6A46BD"/>
                </a:solidFill>
                <a:latin typeface="Arial"/>
                <a:ea typeface="Arial"/>
                <a:cs typeface="Arial"/>
              </a:defRPr>
            </a:pPr>
            <a:r>
              <a:rPr sz="1800" b="1">
                <a:solidFill>
                  <a:srgbClr val="6A46BD"/>
                </a:solidFill>
                <a:latin typeface="Arial"/>
                <a:ea typeface="Arial"/>
                <a:cs typeface="Arial"/>
              </a:rPr>
              <a:t>Playbox implementation evidence</a:t>
            </a:r>
          </a:p>
        </p:txBody>
      </p:sp>
      <p:sp>
        <p:nvSpPr>
          <p:cNvPr id="10" name="">
            <a:extLst xmlns:a="http://schemas.openxmlformats.org/drawingml/2006/main">
              <a:ext uri="{FF2B5EF4-FFF2-40B4-BE49-F238E27FC236}">
                <a16:creationId xmlns:a16="http://schemas.microsoft.com/office/drawing/2014/main" id="{8E7E872C-B2DA-494A-ADE7-8FD6FB254F92}"/>
              </a:ext>
            </a:extLst>
          </p:cNvPr>
          <p:cNvSpPr>
            <a:spLocks xmlns:a="http://schemas.openxmlformats.org/drawingml/2006/main" noGrp="1"/>
          </p:cNvSpPr>
          <p:nvPr/>
        </p:nvSpPr>
        <p:spPr>
          <a:xfrm xmlns:a="http://schemas.openxmlformats.org/drawingml/2006/main">
            <a:off x="4524375" y="4657725"/>
            <a:ext cx="704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Analytics API, dashboard, uploader and support code</a:t>
            </a:r>
          </a:p>
          <a:p xmlns:a="http://schemas.openxmlformats.org/drawingml/2006/main">
            <a:pPr>
              <a:defRPr sz="1575" b="0">
                <a:solidFill>
                  <a:srgbClr val="282039"/>
                </a:solidFill>
                <a:latin typeface="Arial"/>
                <a:ea typeface="Arial"/>
                <a:cs typeface="Arial"/>
              </a:defRPr>
            </a:pPr>
            <a:r>
              <a:rPr sz="1575" b="0">
                <a:solidFill>
                  <a:srgbClr val="282039"/>
                </a:solidFill>
                <a:latin typeface="Arial"/>
                <a:ea typeface="Arial"/>
                <a:cs typeface="Arial"/>
              </a:rPr>
              <a:t>Source review only. No production-readiness claim.</a:t>
            </a:r>
          </a:p>
        </p:txBody>
      </p:sp>
    </p:spTree>
    <p:extLst>
      <p:ext uri="{BB962C8B-B14F-4D97-AF65-F5344CB8AC3E}">
        <p14:creationId xmlns:p14="http://schemas.microsoft.com/office/powerpoint/2010/main" val="414159373"/>
      </p:ext>
    </p:extLst>
  </p:cSld>
</p:sld>
</file>

<file path=ppt/slides/slide20.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C2DA498-6B5C-4391-974B-84444A3E0EFD}"/>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Internal planning envelope</a:t>
            </a:r>
          </a:p>
        </p:txBody>
      </p:sp>
      <p:sp>
        <p:nvSpPr>
          <p:cNvPr id="2" name="">
            <a:extLst xmlns:a="http://schemas.openxmlformats.org/drawingml/2006/main">
              <a:ext uri="{FF2B5EF4-FFF2-40B4-BE49-F238E27FC236}">
                <a16:creationId xmlns:a16="http://schemas.microsoft.com/office/drawing/2014/main" id="{2512B481-C9C4-4A74-9A4F-592D93324915}"/>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Appendix for leadership. Remove or revise before external commercial discussions.</a:t>
            </a:r>
          </a:p>
        </p:txBody>
      </p:sp>
      <p:sp>
        <p:nvSpPr>
          <p:cNvPr id="3" name="">
            <a:extLst xmlns:a="http://schemas.openxmlformats.org/drawingml/2006/main">
              <a:ext uri="{FF2B5EF4-FFF2-40B4-BE49-F238E27FC236}">
                <a16:creationId xmlns:a16="http://schemas.microsoft.com/office/drawing/2014/main" id="{6F1F4815-0EAB-4D09-AAC4-A7B21BDE60CD}"/>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Illustrative estimate, not a quote. Excludes hardware, travel, content rights, fees, tax and ongoing operations.</a:t>
            </a:r>
          </a:p>
        </p:txBody>
      </p:sp>
      <p:sp>
        <p:nvSpPr>
          <p:cNvPr id="4" name="">
            <a:extLst xmlns:a="http://schemas.openxmlformats.org/drawingml/2006/main">
              <a:ext uri="{FF2B5EF4-FFF2-40B4-BE49-F238E27FC236}">
                <a16:creationId xmlns:a16="http://schemas.microsoft.com/office/drawing/2014/main" id="{32A72771-C819-4BEB-B61B-AD8399EDB30B}"/>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20</a:t>
            </a:r>
          </a:p>
        </p:txBody>
      </p:sp>
      <p:sp>
        <p:nvSpPr>
          <p:cNvPr id="5" name="">
            <a:extLst xmlns:a="http://schemas.openxmlformats.org/drawingml/2006/main">
              <a:ext uri="{FF2B5EF4-FFF2-40B4-BE49-F238E27FC236}">
                <a16:creationId xmlns:a16="http://schemas.microsoft.com/office/drawing/2014/main" id="{690E571F-6196-41C6-8927-618A8368837C}"/>
              </a:ext>
            </a:extLst>
          </p:cNvPr>
          <p:cNvSpPr>
            <a:spLocks xmlns:a="http://schemas.openxmlformats.org/drawingml/2006/main" noGrp="1"/>
          </p:cNvSpPr>
          <p:nvPr/>
        </p:nvSpPr>
        <p:spPr>
          <a:xfrm xmlns:a="http://schemas.openxmlformats.org/drawingml/2006/main">
            <a:off x="600075" y="2000250"/>
            <a:ext cx="106680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6225" b="1">
                <a:solidFill>
                  <a:srgbClr val="6A46BD"/>
                </a:solidFill>
                <a:latin typeface="Arial"/>
                <a:ea typeface="Arial"/>
                <a:cs typeface="Arial"/>
              </a:defRPr>
            </a:pPr>
            <a:r>
              <a:rPr sz="6225" b="1">
                <a:solidFill>
                  <a:srgbClr val="6A46BD"/>
                </a:solidFill>
                <a:latin typeface="Arial"/>
                <a:ea typeface="Arial"/>
                <a:cs typeface="Arial"/>
              </a:rPr>
              <a:t>CA$240k–470k</a:t>
            </a:r>
          </a:p>
        </p:txBody>
      </p:sp>
      <p:sp>
        <p:nvSpPr>
          <p:cNvPr id="6" name="">
            <a:extLst xmlns:a="http://schemas.openxmlformats.org/drawingml/2006/main">
              <a:ext uri="{FF2B5EF4-FFF2-40B4-BE49-F238E27FC236}">
                <a16:creationId xmlns:a16="http://schemas.microsoft.com/office/drawing/2014/main" id="{1DAB3A23-921F-4676-9499-05583D483937}"/>
              </a:ext>
            </a:extLst>
          </p:cNvPr>
          <p:cNvSpPr>
            <a:spLocks xmlns:a="http://schemas.openxmlformats.org/drawingml/2006/main" noGrp="1"/>
          </p:cNvSpPr>
          <p:nvPr/>
        </p:nvSpPr>
        <p:spPr>
          <a:xfrm xmlns:a="http://schemas.openxmlformats.org/drawingml/2006/main">
            <a:off x="619125" y="31432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282039"/>
                </a:solidFill>
                <a:latin typeface="Arial"/>
                <a:ea typeface="Arial"/>
                <a:cs typeface="Arial"/>
              </a:defRPr>
            </a:pPr>
            <a:r>
              <a:rPr sz="2100" b="0">
                <a:solidFill>
                  <a:srgbClr val="282039"/>
                </a:solidFill>
                <a:latin typeface="Arial"/>
                <a:ea typeface="Arial"/>
                <a:cs typeface="Arial"/>
              </a:rPr>
              <a:t>Discovery through pilot hardening, including 20% contingency.</a:t>
            </a:r>
          </a:p>
        </p:txBody>
      </p:sp>
      <p:sp>
        <p:nvSpPr>
          <p:cNvPr id="7" name="">
            <a:extLst xmlns:a="http://schemas.openxmlformats.org/drawingml/2006/main">
              <a:ext uri="{FF2B5EF4-FFF2-40B4-BE49-F238E27FC236}">
                <a16:creationId xmlns:a16="http://schemas.microsoft.com/office/drawing/2014/main" id="{584BCB87-A0EB-45E6-984F-8C5A091FEE60}"/>
              </a:ext>
            </a:extLst>
          </p:cNvPr>
          <p:cNvSpPr>
            <a:spLocks xmlns:a="http://schemas.openxmlformats.org/drawingml/2006/main" noGrp="1"/>
          </p:cNvSpPr>
          <p:nvPr/>
        </p:nvSpPr>
        <p:spPr>
          <a:xfrm xmlns:a="http://schemas.openxmlformats.org/drawingml/2006/main">
            <a:off x="619125" y="4486275"/>
            <a:ext cx="52197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2,000–2,800 assumed hours</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CA$100–140 assumed blended hourly rate</a:t>
            </a:r>
          </a:p>
        </p:txBody>
      </p:sp>
      <p:sp>
        <p:nvSpPr>
          <p:cNvPr id="8" name="">
            <a:extLst xmlns:a="http://schemas.openxmlformats.org/drawingml/2006/main">
              <a:ext uri="{FF2B5EF4-FFF2-40B4-BE49-F238E27FC236}">
                <a16:creationId xmlns:a16="http://schemas.microsoft.com/office/drawing/2014/main" id="{3843E8BB-1FBD-4665-8B2A-8EB37768A2DE}"/>
              </a:ext>
            </a:extLst>
          </p:cNvPr>
          <p:cNvSpPr>
            <a:spLocks xmlns:a="http://schemas.openxmlformats.org/drawingml/2006/main" noGrp="1"/>
          </p:cNvSpPr>
          <p:nvPr/>
        </p:nvSpPr>
        <p:spPr>
          <a:xfrm xmlns:a="http://schemas.openxmlformats.org/drawingml/2006/main">
            <a:off x="6229350" y="44862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Discovery tranche: 120–200 hours</a:t>
            </a:r>
          </a:p>
          <a:p xmlns:a="http://schemas.openxmlformats.org/drawingml/2006/main">
            <a:pPr>
              <a:defRPr sz="1950" b="0">
                <a:solidFill>
                  <a:srgbClr val="282039"/>
                </a:solidFill>
                <a:latin typeface="Arial"/>
                <a:ea typeface="Arial"/>
                <a:cs typeface="Arial"/>
              </a:defRPr>
            </a:pPr>
            <a:r>
              <a:rPr sz="1950" b="0">
                <a:solidFill>
                  <a:srgbClr val="282039"/>
                </a:solidFill>
                <a:latin typeface="Arial"/>
                <a:ea typeface="Arial"/>
                <a:cs typeface="Arial"/>
              </a:rPr>
              <a:t>CA$12k–28k, included in the total</a:t>
            </a:r>
          </a:p>
        </p:txBody>
      </p:sp>
    </p:spTree>
    <p:extLst>
      <p:ext uri="{BB962C8B-B14F-4D97-AF65-F5344CB8AC3E}">
        <p14:creationId xmlns:p14="http://schemas.microsoft.com/office/powerpoint/2010/main" val="1779893743"/>
      </p:ext>
    </p:extLst>
  </p:cSld>
</p:sld>
</file>

<file path=ppt/slides/slide21.xml><?xml version="1.0" encoding="utf-8"?>
<p:sld xmlns:p="http://schemas.openxmlformats.org/presentationml/2006/main">
  <p:cSld>
    <p:bg>
      <p:bgPr>
        <a:solidFill xmlns:a="http://schemas.openxmlformats.org/drawingml/2006/main">
          <a:srgbClr val="F8F6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4928EC5-CF11-46EF-878A-6CB997441892}"/>
              </a:ext>
            </a:extLst>
          </p:cNvPr>
          <p:cNvSpPr>
            <a:spLocks xmlns:a="http://schemas.openxmlformats.org/drawingml/2006/main" noGrp="1"/>
          </p:cNvSpPr>
          <p:nvPr/>
        </p:nvSpPr>
        <p:spPr>
          <a:xfrm xmlns:a="http://schemas.openxmlformats.org/drawingml/2006/main">
            <a:off x="571500" y="447675"/>
            <a:ext cx="11001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150" b="1">
                <a:solidFill>
                  <a:srgbClr val="282039"/>
                </a:solidFill>
                <a:latin typeface="Arial"/>
                <a:ea typeface="Arial"/>
                <a:cs typeface="Arial"/>
              </a:defRPr>
            </a:pPr>
            <a:r>
              <a:rPr sz="3150" b="1">
                <a:solidFill>
                  <a:srgbClr val="282039"/>
                </a:solidFill>
                <a:latin typeface="Arial"/>
                <a:ea typeface="Arial"/>
                <a:cs typeface="Arial"/>
              </a:rPr>
              <a:t>Support savings require a baseline</a:t>
            </a:r>
          </a:p>
        </p:txBody>
      </p:sp>
      <p:sp>
        <p:nvSpPr>
          <p:cNvPr id="2" name="">
            <a:extLst xmlns:a="http://schemas.openxmlformats.org/drawingml/2006/main">
              <a:ext uri="{FF2B5EF4-FFF2-40B4-BE49-F238E27FC236}">
                <a16:creationId xmlns:a16="http://schemas.microsoft.com/office/drawing/2014/main" id="{D974AC4F-0B6A-4C22-A696-90A1D77EF6E3}"/>
              </a:ext>
            </a:extLst>
          </p:cNvPr>
          <p:cNvSpPr>
            <a:spLocks xmlns:a="http://schemas.openxmlformats.org/drawingml/2006/main" noGrp="1"/>
          </p:cNvSpPr>
          <p:nvPr/>
        </p:nvSpPr>
        <p:spPr>
          <a:xfrm xmlns:a="http://schemas.openxmlformats.org/drawingml/2006/main">
            <a:off x="590550" y="1228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796B89"/>
                </a:solidFill>
                <a:latin typeface="Arial"/>
                <a:ea typeface="Arial"/>
                <a:cs typeface="Arial"/>
              </a:defRPr>
            </a:pPr>
            <a:r>
              <a:rPr sz="1650" b="0">
                <a:solidFill>
                  <a:srgbClr val="796B89"/>
                </a:solidFill>
                <a:latin typeface="Arial"/>
                <a:ea typeface="Arial"/>
                <a:cs typeface="Arial"/>
              </a:rPr>
              <a:t>Internal illustration for 50 attractions. These are invented scenario inputs.</a:t>
            </a:r>
          </a:p>
        </p:txBody>
      </p:sp>
      <p:sp>
        <p:nvSpPr>
          <p:cNvPr id="3" name="">
            <a:extLst xmlns:a="http://schemas.openxmlformats.org/drawingml/2006/main">
              <a:ext uri="{FF2B5EF4-FFF2-40B4-BE49-F238E27FC236}">
                <a16:creationId xmlns:a16="http://schemas.microsoft.com/office/drawing/2014/main" id="{BC2801F2-5DC4-4D32-AA4E-868685DB9524}"/>
              </a:ext>
            </a:extLst>
          </p:cNvPr>
          <p:cNvSpPr>
            <a:spLocks xmlns:a="http://schemas.openxmlformats.org/drawingml/2006/main" noGrp="1"/>
          </p:cNvSpPr>
          <p:nvPr/>
        </p:nvSpPr>
        <p:spPr>
          <a:xfrm xmlns:a="http://schemas.openxmlformats.org/drawingml/2006/main">
            <a:off x="590550" y="6257925"/>
            <a:ext cx="1028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796B89"/>
                </a:solidFill>
                <a:latin typeface="Arial"/>
                <a:ea typeface="Arial"/>
                <a:cs typeface="Arial"/>
              </a:defRPr>
            </a:pPr>
            <a:r>
              <a:rPr sz="1200" b="0">
                <a:solidFill>
                  <a:srgbClr val="796B89"/>
                </a:solidFill>
                <a:latin typeface="Arial"/>
                <a:ea typeface="Arial"/>
                <a:cs typeface="Arial"/>
              </a:rPr>
              <a:t>Before build cost. Capacity value is not necessarily cash savings. No downtime or content uplift included.</a:t>
            </a:r>
          </a:p>
        </p:txBody>
      </p:sp>
      <p:sp>
        <p:nvSpPr>
          <p:cNvPr id="4" name="">
            <a:extLst xmlns:a="http://schemas.openxmlformats.org/drawingml/2006/main">
              <a:ext uri="{FF2B5EF4-FFF2-40B4-BE49-F238E27FC236}">
                <a16:creationId xmlns:a16="http://schemas.microsoft.com/office/drawing/2014/main" id="{F403D877-ABDD-4FFC-B63E-CECF2DDD8915}"/>
              </a:ext>
            </a:extLst>
          </p:cNvPr>
          <p:cNvSpPr>
            <a:spLocks xmlns:a="http://schemas.openxmlformats.org/drawingml/2006/main" noGrp="1"/>
          </p:cNvSpPr>
          <p:nvPr/>
        </p:nvSpPr>
        <p:spPr>
          <a:xfrm xmlns:a="http://schemas.openxmlformats.org/drawingml/2006/main">
            <a:off x="11239500" y="6334125"/>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A093AE"/>
                </a:solidFill>
                <a:latin typeface="Arial"/>
                <a:ea typeface="Arial"/>
                <a:cs typeface="Arial"/>
              </a:defRPr>
            </a:pPr>
            <a:r>
              <a:rPr sz="1125" b="0">
                <a:solidFill>
                  <a:srgbClr val="A093AE"/>
                </a:solidFill>
                <a:latin typeface="Arial"/>
                <a:ea typeface="Arial"/>
                <a:cs typeface="Arial"/>
              </a:rPr>
              <a:t>21</a:t>
            </a:r>
          </a:p>
        </p:txBody>
      </p:sp>
      <p:graphicFrame>
        <p:nvGraphicFramePr>
          <p:cNvPr id="10" name=""/>
          <p:cNvGraphicFramePr/>
          <p:nvPr/>
        </p:nvGraphicFramePr>
        <p:xfrm>
          <a:off xmlns:a="http://schemas.openxmlformats.org/drawingml/2006/main" x="590550" y="1905000"/>
          <a:ext xmlns:a="http://schemas.openxmlformats.org/drawingml/2006/main" cx="10991850" cy="4057650"/>
        </p:xfrm>
        <a:graphic xmlns:a="http://schemas.openxmlformats.org/drawingml/2006/main">
          <a:graphicData uri="http://schemas.openxmlformats.org/drawingml/2006/table">
            <a:tbl>
              <a:tblPr/>
              <a:tblGrid>
                <a:gridCol w="4438650"/>
                <a:gridCol w="2124075"/>
                <a:gridCol w="2124075"/>
                <a:gridCol w="2305050"/>
              </a:tblGrid>
              <a:tr h="676275">
                <a:tc>
                  <a:txBody>
                    <a:bodyPr/>
                    <a:lstStyle/>
                    <a:p>
                      <a:r>
                        <a:rPr sz="1575" b="1">
                          <a:solidFill>
                            <a:srgbClr val="F2E8FF"/>
                          </a:solidFill>
                          <a:latin typeface="Arial"/>
                          <a:ea typeface="Arial"/>
                          <a:cs typeface="Arial"/>
                        </a:rPr>
                        <a:t>Monthly labor-capacity model</a:t>
                      </a:r>
                    </a:p>
                  </a:txBody>
                  <a:tcPr marL="91440" marR="91440" marT="45720" marB="45720">
                    <a:solidFill>
                      <a:srgbClr val="3D2B56"/>
                    </a:solidFill>
                  </a:tcPr>
                </a:tc>
                <a:tc>
                  <a:txBody>
                    <a:bodyPr/>
                    <a:lstStyle/>
                    <a:p>
                      <a:r>
                        <a:rPr sz="1575" b="1">
                          <a:solidFill>
                            <a:srgbClr val="F2E8FF"/>
                          </a:solidFill>
                          <a:latin typeface="Arial"/>
                          <a:ea typeface="Arial"/>
                          <a:cs typeface="Arial"/>
                        </a:rPr>
                        <a:t>Conservative</a:t>
                      </a:r>
                    </a:p>
                  </a:txBody>
                  <a:tcPr marL="91440" marR="91440" marT="45720" marB="45720">
                    <a:solidFill>
                      <a:srgbClr val="3D2B56"/>
                    </a:solidFill>
                  </a:tcPr>
                </a:tc>
                <a:tc>
                  <a:txBody>
                    <a:bodyPr/>
                    <a:lstStyle/>
                    <a:p>
                      <a:r>
                        <a:rPr sz="1575" b="1">
                          <a:solidFill>
                            <a:srgbClr val="F2E8FF"/>
                          </a:solidFill>
                          <a:latin typeface="Arial"/>
                          <a:ea typeface="Arial"/>
                          <a:cs typeface="Arial"/>
                        </a:rPr>
                        <a:t>Base</a:t>
                      </a:r>
                    </a:p>
                  </a:txBody>
                  <a:tcPr marL="91440" marR="91440" marT="45720" marB="45720">
                    <a:solidFill>
                      <a:srgbClr val="3D2B56"/>
                    </a:solidFill>
                  </a:tcPr>
                </a:tc>
                <a:tc>
                  <a:txBody>
                    <a:bodyPr/>
                    <a:lstStyle/>
                    <a:p>
                      <a:r>
                        <a:rPr sz="1575" b="1">
                          <a:solidFill>
                            <a:srgbClr val="F2E8FF"/>
                          </a:solidFill>
                          <a:latin typeface="Arial"/>
                          <a:ea typeface="Arial"/>
                          <a:cs typeface="Arial"/>
                        </a:rPr>
                        <a:t>Higher benefit</a:t>
                      </a:r>
                    </a:p>
                  </a:txBody>
                  <a:tcPr marL="91440" marR="91440" marT="45720" marB="45720">
                    <a:solidFill>
                      <a:srgbClr val="3D2B56"/>
                    </a:solidFill>
                  </a:tcPr>
                </a:tc>
              </a:tr>
              <a:tr h="676275">
                <a:tc>
                  <a:txBody>
                    <a:bodyPr/>
                    <a:lstStyle/>
                    <a:p>
                      <a:r>
                        <a:rPr sz="1575" b="1">
                          <a:solidFill>
                            <a:srgbClr val="282039"/>
                          </a:solidFill>
                          <a:latin typeface="Arial"/>
                          <a:ea typeface="Arial"/>
                          <a:cs typeface="Arial"/>
                        </a:rPr>
                        <a:t>Tickets per device</a:t>
                      </a:r>
                    </a:p>
                  </a:txBody>
                  <a:tcPr marL="91440" marR="91440" marT="45720" marB="45720">
                    <a:solidFill>
                      <a:srgbClr val="FFFFFF"/>
                    </a:solidFill>
                  </a:tcPr>
                </a:tc>
                <a:tc>
                  <a:txBody>
                    <a:bodyPr/>
                    <a:lstStyle/>
                    <a:p>
                      <a:r>
                        <a:rPr sz="1575" b="0">
                          <a:solidFill>
                            <a:srgbClr val="282039"/>
                          </a:solidFill>
                          <a:latin typeface="Arial"/>
                          <a:ea typeface="Arial"/>
                          <a:cs typeface="Arial"/>
                        </a:rPr>
                        <a:t>2</a:t>
                      </a:r>
                    </a:p>
                  </a:txBody>
                  <a:tcPr marL="91440" marR="91440" marT="45720" marB="45720">
                    <a:solidFill>
                      <a:srgbClr val="FFFFFF"/>
                    </a:solidFill>
                  </a:tcPr>
                </a:tc>
                <a:tc>
                  <a:txBody>
                    <a:bodyPr/>
                    <a:lstStyle/>
                    <a:p>
                      <a:r>
                        <a:rPr sz="1575" b="0">
                          <a:solidFill>
                            <a:srgbClr val="282039"/>
                          </a:solidFill>
                          <a:latin typeface="Arial"/>
                          <a:ea typeface="Arial"/>
                          <a:cs typeface="Arial"/>
                        </a:rPr>
                        <a:t>3</a:t>
                      </a:r>
                    </a:p>
                  </a:txBody>
                  <a:tcPr marL="91440" marR="91440" marT="45720" marB="45720">
                    <a:solidFill>
                      <a:srgbClr val="FFFFFF"/>
                    </a:solidFill>
                  </a:tcPr>
                </a:tc>
                <a:tc>
                  <a:txBody>
                    <a:bodyPr/>
                    <a:lstStyle/>
                    <a:p>
                      <a:r>
                        <a:rPr sz="1575" b="0">
                          <a:solidFill>
                            <a:srgbClr val="282039"/>
                          </a:solidFill>
                          <a:latin typeface="Arial"/>
                          <a:ea typeface="Arial"/>
                          <a:cs typeface="Arial"/>
                        </a:rPr>
                        <a:t>4</a:t>
                      </a:r>
                    </a:p>
                  </a:txBody>
                  <a:tcPr marL="91440" marR="91440" marT="45720" marB="45720">
                    <a:solidFill>
                      <a:srgbClr val="FFFFFF"/>
                    </a:solidFill>
                  </a:tcPr>
                </a:tc>
              </a:tr>
              <a:tr h="676275">
                <a:tc>
                  <a:txBody>
                    <a:bodyPr/>
                    <a:lstStyle/>
                    <a:p>
                      <a:r>
                        <a:rPr sz="1575" b="1">
                          <a:solidFill>
                            <a:srgbClr val="282039"/>
                          </a:solidFill>
                          <a:latin typeface="Arial"/>
                          <a:ea typeface="Arial"/>
                          <a:cs typeface="Arial"/>
                        </a:rPr>
                        <a:t>Eligible × resolved share</a:t>
                      </a:r>
                    </a:p>
                  </a:txBody>
                  <a:tcPr marL="91440" marR="91440" marT="45720" marB="45720">
                    <a:solidFill>
                      <a:srgbClr val="F0EBF7"/>
                    </a:solidFill>
                  </a:tcPr>
                </a:tc>
                <a:tc>
                  <a:txBody>
                    <a:bodyPr/>
                    <a:lstStyle/>
                    <a:p>
                      <a:r>
                        <a:rPr sz="1575" b="0">
                          <a:solidFill>
                            <a:srgbClr val="282039"/>
                          </a:solidFill>
                          <a:latin typeface="Arial"/>
                          <a:ea typeface="Arial"/>
                          <a:cs typeface="Arial"/>
                        </a:rPr>
                        <a:t>40% × 30%</a:t>
                      </a:r>
                    </a:p>
                  </a:txBody>
                  <a:tcPr marL="91440" marR="91440" marT="45720" marB="45720">
                    <a:solidFill>
                      <a:srgbClr val="F0EBF7"/>
                    </a:solidFill>
                  </a:tcPr>
                </a:tc>
                <a:tc>
                  <a:txBody>
                    <a:bodyPr/>
                    <a:lstStyle/>
                    <a:p>
                      <a:r>
                        <a:rPr sz="1575" b="0">
                          <a:solidFill>
                            <a:srgbClr val="282039"/>
                          </a:solidFill>
                          <a:latin typeface="Arial"/>
                          <a:ea typeface="Arial"/>
                          <a:cs typeface="Arial"/>
                        </a:rPr>
                        <a:t>60% × 50%</a:t>
                      </a:r>
                    </a:p>
                  </a:txBody>
                  <a:tcPr marL="91440" marR="91440" marT="45720" marB="45720">
                    <a:solidFill>
                      <a:srgbClr val="F0EBF7"/>
                    </a:solidFill>
                  </a:tcPr>
                </a:tc>
                <a:tc>
                  <a:txBody>
                    <a:bodyPr/>
                    <a:lstStyle/>
                    <a:p>
                      <a:r>
                        <a:rPr sz="1575" b="0">
                          <a:solidFill>
                            <a:srgbClr val="282039"/>
                          </a:solidFill>
                          <a:latin typeface="Arial"/>
                          <a:ea typeface="Arial"/>
                          <a:cs typeface="Arial"/>
                        </a:rPr>
                        <a:t>70% × 60%</a:t>
                      </a:r>
                    </a:p>
                  </a:txBody>
                  <a:tcPr marL="91440" marR="91440" marT="45720" marB="45720">
                    <a:solidFill>
                      <a:srgbClr val="F0EBF7"/>
                    </a:solidFill>
                  </a:tcPr>
                </a:tc>
              </a:tr>
              <a:tr h="676275">
                <a:tc>
                  <a:txBody>
                    <a:bodyPr/>
                    <a:lstStyle/>
                    <a:p>
                      <a:r>
                        <a:rPr sz="1575" b="1">
                          <a:solidFill>
                            <a:srgbClr val="282039"/>
                          </a:solidFill>
                          <a:latin typeface="Arial"/>
                          <a:ea typeface="Arial"/>
                          <a:cs typeface="Arial"/>
                        </a:rPr>
                        <a:t>Minutes saved / hourly cost</a:t>
                      </a:r>
                    </a:p>
                  </a:txBody>
                  <a:tcPr marL="91440" marR="91440" marT="45720" marB="45720">
                    <a:solidFill>
                      <a:srgbClr val="FFFFFF"/>
                    </a:solidFill>
                  </a:tcPr>
                </a:tc>
                <a:tc>
                  <a:txBody>
                    <a:bodyPr/>
                    <a:lstStyle/>
                    <a:p>
                      <a:r>
                        <a:rPr sz="1575" b="0">
                          <a:solidFill>
                            <a:srgbClr val="282039"/>
                          </a:solidFill>
                          <a:latin typeface="Arial"/>
                          <a:ea typeface="Arial"/>
                          <a:cs typeface="Arial"/>
                        </a:rPr>
                        <a:t>20 / CA$60</a:t>
                      </a:r>
                    </a:p>
                  </a:txBody>
                  <a:tcPr marL="91440" marR="91440" marT="45720" marB="45720">
                    <a:solidFill>
                      <a:srgbClr val="FFFFFF"/>
                    </a:solidFill>
                  </a:tcPr>
                </a:tc>
                <a:tc>
                  <a:txBody>
                    <a:bodyPr/>
                    <a:lstStyle/>
                    <a:p>
                      <a:r>
                        <a:rPr sz="1575" b="0">
                          <a:solidFill>
                            <a:srgbClr val="282039"/>
                          </a:solidFill>
                          <a:latin typeface="Arial"/>
                          <a:ea typeface="Arial"/>
                          <a:cs typeface="Arial"/>
                        </a:rPr>
                        <a:t>25 / CA$70</a:t>
                      </a:r>
                    </a:p>
                  </a:txBody>
                  <a:tcPr marL="91440" marR="91440" marT="45720" marB="45720">
                    <a:solidFill>
                      <a:srgbClr val="FFFFFF"/>
                    </a:solidFill>
                  </a:tcPr>
                </a:tc>
                <a:tc>
                  <a:txBody>
                    <a:bodyPr/>
                    <a:lstStyle/>
                    <a:p>
                      <a:r>
                        <a:rPr sz="1575" b="0">
                          <a:solidFill>
                            <a:srgbClr val="282039"/>
                          </a:solidFill>
                          <a:latin typeface="Arial"/>
                          <a:ea typeface="Arial"/>
                          <a:cs typeface="Arial"/>
                        </a:rPr>
                        <a:t>30 / CA$80</a:t>
                      </a:r>
                    </a:p>
                  </a:txBody>
                  <a:tcPr marL="91440" marR="91440" marT="45720" marB="45720">
                    <a:solidFill>
                      <a:srgbClr val="FFFFFF"/>
                    </a:solidFill>
                  </a:tcPr>
                </a:tc>
              </a:tr>
              <a:tr h="676275">
                <a:tc>
                  <a:txBody>
                    <a:bodyPr/>
                    <a:lstStyle/>
                    <a:p>
                      <a:r>
                        <a:rPr sz="1575" b="1">
                          <a:solidFill>
                            <a:srgbClr val="282039"/>
                          </a:solidFill>
                          <a:latin typeface="Arial"/>
                          <a:ea typeface="Arial"/>
                          <a:cs typeface="Arial"/>
                        </a:rPr>
                        <a:t>Gross capacity value</a:t>
                      </a:r>
                    </a:p>
                  </a:txBody>
                  <a:tcPr marL="91440" marR="91440" marT="45720" marB="45720">
                    <a:solidFill>
                      <a:srgbClr val="F0EBF7"/>
                    </a:solidFill>
                  </a:tcPr>
                </a:tc>
                <a:tc>
                  <a:txBody>
                    <a:bodyPr/>
                    <a:lstStyle/>
                    <a:p>
                      <a:r>
                        <a:rPr sz="1575" b="0">
                          <a:solidFill>
                            <a:srgbClr val="282039"/>
                          </a:solidFill>
                          <a:latin typeface="Arial"/>
                          <a:ea typeface="Arial"/>
                          <a:cs typeface="Arial"/>
                        </a:rPr>
                        <a:t>CA$240</a:t>
                      </a:r>
                    </a:p>
                  </a:txBody>
                  <a:tcPr marL="91440" marR="91440" marT="45720" marB="45720">
                    <a:solidFill>
                      <a:srgbClr val="F0EBF7"/>
                    </a:solidFill>
                  </a:tcPr>
                </a:tc>
                <a:tc>
                  <a:txBody>
                    <a:bodyPr/>
                    <a:lstStyle/>
                    <a:p>
                      <a:r>
                        <a:rPr sz="1575" b="0">
                          <a:solidFill>
                            <a:srgbClr val="282039"/>
                          </a:solidFill>
                          <a:latin typeface="Arial"/>
                          <a:ea typeface="Arial"/>
                          <a:cs typeface="Arial"/>
                        </a:rPr>
                        <a:t>CA$1,312.50</a:t>
                      </a:r>
                    </a:p>
                  </a:txBody>
                  <a:tcPr marL="91440" marR="91440" marT="45720" marB="45720">
                    <a:solidFill>
                      <a:srgbClr val="F0EBF7"/>
                    </a:solidFill>
                  </a:tcPr>
                </a:tc>
                <a:tc>
                  <a:txBody>
                    <a:bodyPr/>
                    <a:lstStyle/>
                    <a:p>
                      <a:r>
                        <a:rPr sz="1575" b="0">
                          <a:solidFill>
                            <a:srgbClr val="282039"/>
                          </a:solidFill>
                          <a:latin typeface="Arial"/>
                          <a:ea typeface="Arial"/>
                          <a:cs typeface="Arial"/>
                        </a:rPr>
                        <a:t>CA$3,360</a:t>
                      </a:r>
                    </a:p>
                  </a:txBody>
                  <a:tcPr marL="91440" marR="91440" marT="45720" marB="45720">
                    <a:solidFill>
                      <a:srgbClr val="F0EBF7"/>
                    </a:solidFill>
                  </a:tcPr>
                </a:tc>
              </a:tr>
              <a:tr h="676275">
                <a:tc>
                  <a:txBody>
                    <a:bodyPr/>
                    <a:lstStyle/>
                    <a:p>
                      <a:r>
                        <a:rPr sz="1575" b="1">
                          <a:solidFill>
                            <a:srgbClr val="282039"/>
                          </a:solidFill>
                          <a:latin typeface="Arial"/>
                          <a:ea typeface="Arial"/>
                          <a:cs typeface="Arial"/>
                        </a:rPr>
                        <a:t>Net after CA$1,200 operating assumption</a:t>
                      </a:r>
                    </a:p>
                  </a:txBody>
                  <a:tcPr marL="91440" marR="91440" marT="45720" marB="45720">
                    <a:solidFill>
                      <a:srgbClr val="FFFFFF"/>
                    </a:solidFill>
                  </a:tcPr>
                </a:tc>
                <a:tc>
                  <a:txBody>
                    <a:bodyPr/>
                    <a:lstStyle/>
                    <a:p>
                      <a:r>
                        <a:rPr sz="1575" b="0">
                          <a:solidFill>
                            <a:srgbClr val="282039"/>
                          </a:solidFill>
                          <a:latin typeface="Arial"/>
                          <a:ea typeface="Arial"/>
                          <a:cs typeface="Arial"/>
                        </a:rPr>
                        <a:t>−CA$960</a:t>
                      </a:r>
                    </a:p>
                  </a:txBody>
                  <a:tcPr marL="91440" marR="91440" marT="45720" marB="45720">
                    <a:solidFill>
                      <a:srgbClr val="FFFFFF"/>
                    </a:solidFill>
                  </a:tcPr>
                </a:tc>
                <a:tc>
                  <a:txBody>
                    <a:bodyPr/>
                    <a:lstStyle/>
                    <a:p>
                      <a:r>
                        <a:rPr sz="1575" b="0">
                          <a:solidFill>
                            <a:srgbClr val="282039"/>
                          </a:solidFill>
                          <a:latin typeface="Arial"/>
                          <a:ea typeface="Arial"/>
                          <a:cs typeface="Arial"/>
                        </a:rPr>
                        <a:t>CA$112.50</a:t>
                      </a:r>
                    </a:p>
                  </a:txBody>
                  <a:tcPr marL="91440" marR="91440" marT="45720" marB="45720">
                    <a:solidFill>
                      <a:srgbClr val="FFFFFF"/>
                    </a:solidFill>
                  </a:tcPr>
                </a:tc>
                <a:tc>
                  <a:txBody>
                    <a:bodyPr/>
                    <a:lstStyle/>
                    <a:p>
                      <a:r>
                        <a:rPr sz="1575" b="0">
                          <a:solidFill>
                            <a:srgbClr val="282039"/>
                          </a:solidFill>
                          <a:latin typeface="Arial"/>
                          <a:ea typeface="Arial"/>
                          <a:cs typeface="Arial"/>
                        </a:rPr>
                        <a:t>CA$2,160</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4669378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2026-10-06T16:01:41.2010000Z</dcterms:created>
  <dcterms:modified xsi:type="dcterms:W3CDTF">2026-10-06T16:01:41.2010000Z</dcterms:modified>
</coreProperties>
</file>